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91" r:id="rId6"/>
    <p:sldId id="275" r:id="rId7"/>
    <p:sldId id="292" r:id="rId8"/>
    <p:sldId id="293" r:id="rId9"/>
    <p:sldId id="288" r:id="rId10"/>
    <p:sldId id="290" r:id="rId11"/>
    <p:sldId id="294" r:id="rId12"/>
    <p:sldId id="284" r:id="rId13"/>
    <p:sldId id="295" r:id="rId14"/>
    <p:sldId id="297" r:id="rId15"/>
    <p:sldId id="287" r:id="rId16"/>
    <p:sldId id="286" r:id="rId17"/>
    <p:sldId id="285" r:id="rId18"/>
    <p:sldId id="279" r:id="rId19"/>
    <p:sldId id="278" r:id="rId20"/>
    <p:sldId id="262" r:id="rId21"/>
  </p:sldIdLst>
  <p:sldSz cx="14630400" cy="8229600"/>
  <p:notesSz cx="6858000" cy="9144000"/>
  <p:defaultTextStyle>
    <a:defPPr>
      <a:defRPr lang="en-US"/>
    </a:defPPr>
    <a:lvl1pPr marL="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592">
          <p15:clr>
            <a:srgbClr val="A4A3A4"/>
          </p15:clr>
        </p15:guide>
        <p15:guide id="4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4" name="Holly Bostock" initials="HB" lastIdx="7" clrIdx="0">
    <p:extLst>
      <p:ext uri="{19B8F6BF-5375-455C-9EA6-DF929625EA0E}">
        <p15:presenceInfo xmlns:p15="http://schemas.microsoft.com/office/powerpoint/2012/main" userId="S-1-5-21-1177238915-839522115-1853082435-3984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266" autoAdjust="0"/>
  </p:normalViewPr>
  <p:slideViewPr>
    <p:cSldViewPr snapToGrid="0" snapToObjects="1">
      <p:cViewPr varScale="1">
        <p:scale>
          <a:sx n="66" d="100"/>
          <a:sy n="66" d="100"/>
        </p:scale>
        <p:origin x="90" y="378"/>
      </p:cViewPr>
      <p:guideLst>
        <p:guide orient="horz" pos="1620"/>
        <p:guide pos="2880"/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4" dt="2020-09-10T16:21:27.923" idx="7">
    <p:pos x="10" y="10"/>
    <p:text>Maybe visual here can be a photo of VN nightlife when streets were empty during lockdown?</p:text>
    <p:extLst>
      <p:ext uri="{C676402C-5697-4E1C-873F-D02D1690AC5C}">
        <p15:threadingInfo xmlns:p15="http://schemas.microsoft.com/office/powerpoint/2012/main" timeZoneBias="-39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0E8F0-E66F-FD48-8350-3484D60A2FE6}" type="datetimeFigureOut">
              <a:rPr lang="en-US" smtClean="0"/>
              <a:pPr/>
              <a:t>9/21/2020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5CC59-08AA-9946-A719-D9BF532AA2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728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47955-B84A-6A44-B954-2F6637EE6D5C}" type="datetimeFigureOut">
              <a:rPr lang="en-US" smtClean="0"/>
              <a:pPr/>
              <a:t>9/21/2020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A1A68-6C3F-4D46-B74D-C0D38C1E3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599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7315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7315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7315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7315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7315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7315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7315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7315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7315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A1A68-6C3F-4D46-B74D-C0D38C1E3E5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33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6D061-39FF-4D19-B2AE-A2F469A1DE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3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Nhờ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áp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l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bền</a:t>
            </a:r>
            <a:r>
              <a:rPr lang="en-US" dirty="0"/>
              <a:t> </a:t>
            </a:r>
            <a:r>
              <a:rPr lang="en-US" dirty="0" err="1"/>
              <a:t>vững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doanh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ty, qua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ra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 smtClean="0"/>
              <a:t>cực</a:t>
            </a:r>
            <a:r>
              <a:rPr lang="en-US" dirty="0" smtClean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môi</a:t>
            </a:r>
            <a:r>
              <a:rPr lang="en-US" dirty="0"/>
              <a:t> tr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, con ng</a:t>
            </a:r>
            <a:r>
              <a:rPr lang="vi-VN" dirty="0"/>
              <a:t>ư</a:t>
            </a:r>
            <a:r>
              <a:rPr lang="en-US" dirty="0" err="1"/>
              <a:t>ời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tế</a:t>
            </a:r>
            <a:r>
              <a:rPr lang="en-US" dirty="0"/>
              <a:t>, </a:t>
            </a:r>
            <a:r>
              <a:rPr lang="en-US" dirty="0" err="1"/>
              <a:t>công</a:t>
            </a:r>
            <a:r>
              <a:rPr lang="en-US" dirty="0"/>
              <a:t> ty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vinh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nằm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top 3 “</a:t>
            </a:r>
            <a:r>
              <a:rPr lang="en-US" dirty="0" err="1"/>
              <a:t>Doanh</a:t>
            </a:r>
            <a:r>
              <a:rPr lang="en-US" dirty="0"/>
              <a:t> nghiệp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bền</a:t>
            </a:r>
            <a:r>
              <a:rPr lang="en-US" dirty="0"/>
              <a:t> </a:t>
            </a:r>
            <a:r>
              <a:rPr lang="en-US" dirty="0" err="1"/>
              <a:t>vững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 Nam” 4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, d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Phòng Thương mại và Công nghiệp Việt Nam (VCCI) phối hợp với Hội đồng Doanh nghiệp vì sự bền vững Việt Nam (VBCSD) tổ chức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6D061-39FF-4D19-B2AE-A2F469A1DE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79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A1A68-6C3F-4D46-B74D-C0D38C1E3E5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41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448"/>
            <a:ext cx="14630400" cy="828043"/>
          </a:xfrm>
          <a:prstGeom prst="rect">
            <a:avLst/>
          </a:prstGeom>
        </p:spPr>
      </p:pic>
      <p:sp>
        <p:nvSpPr>
          <p:cNvPr id="9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435961" y="1463790"/>
            <a:ext cx="10254827" cy="1299743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marR="0" indent="0" algn="l" defTabSz="731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900" b="1" i="0">
                <a:solidFill>
                  <a:srgbClr val="006500"/>
                </a:solidFill>
                <a:latin typeface="Lucida Sans"/>
                <a:cs typeface="Lucida Sans"/>
              </a:defRPr>
            </a:lvl1pPr>
            <a:lvl2pPr algn="l">
              <a:buNone/>
              <a:defRPr b="1" i="0">
                <a:latin typeface="Lucida Sans"/>
                <a:cs typeface="Lucida Sans"/>
              </a:defRPr>
            </a:lvl2pPr>
            <a:lvl3pPr algn="l">
              <a:buNone/>
              <a:defRPr b="1" i="0">
                <a:latin typeface="Lucida Sans"/>
                <a:cs typeface="Lucida Sans"/>
              </a:defRPr>
            </a:lvl3pPr>
            <a:lvl4pPr algn="l">
              <a:buNone/>
              <a:defRPr b="1" i="0">
                <a:latin typeface="Lucida Sans"/>
                <a:cs typeface="Lucida Sans"/>
              </a:defRPr>
            </a:lvl4pPr>
            <a:lvl5pPr algn="l">
              <a:buNone/>
              <a:defRPr b="1" i="0">
                <a:latin typeface="Lucida Sans"/>
                <a:cs typeface="Lucida Sans"/>
              </a:defRPr>
            </a:lvl5pPr>
          </a:lstStyle>
          <a:p>
            <a:pPr lvl="0"/>
            <a:r>
              <a:rPr lang="en-AU" dirty="0" smtClean="0"/>
              <a:t>Click to edit Master text</a:t>
            </a:r>
          </a:p>
          <a:p>
            <a:pPr lvl="0"/>
            <a:endParaRPr lang="en-AU" dirty="0" smtClean="0"/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1435961" y="2885458"/>
            <a:ext cx="6434667" cy="1029546"/>
          </a:xfrm>
          <a:prstGeom prst="rect">
            <a:avLst/>
          </a:prstGeom>
        </p:spPr>
        <p:txBody>
          <a:bodyPr lIns="146304" tIns="73152" rIns="146304" bIns="73152">
            <a:normAutofit/>
          </a:bodyPr>
          <a:lstStyle>
            <a:lvl1pPr marL="0" marR="0" indent="0" algn="l" defTabSz="731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kumimoji="0" lang="en-AU" sz="2600" i="0" u="none" strike="noStrike" kern="1200" cap="none" spc="0" normalizeH="0" baseline="0" noProof="0" dirty="0" smtClean="0">
                <a:ln>
                  <a:noFill/>
                </a:ln>
                <a:solidFill>
                  <a:srgbClr val="13802C"/>
                </a:solidFill>
                <a:effectLst/>
                <a:uLnTx/>
                <a:uFillTx/>
                <a:latin typeface="Lucida Sans"/>
                <a:ea typeface="+mn-ea"/>
                <a:cs typeface="Lucida Sans"/>
              </a:defRPr>
            </a:lvl1pPr>
            <a:lvl2pPr algn="l">
              <a:buNone/>
              <a:defRPr b="1" i="0">
                <a:latin typeface="Lucida Sans"/>
                <a:cs typeface="Lucida Sans"/>
              </a:defRPr>
            </a:lvl2pPr>
            <a:lvl3pPr algn="l">
              <a:buNone/>
              <a:defRPr b="1" i="0">
                <a:latin typeface="Lucida Sans"/>
                <a:cs typeface="Lucida Sans"/>
              </a:defRPr>
            </a:lvl3pPr>
            <a:lvl4pPr algn="l">
              <a:buNone/>
              <a:defRPr b="1" i="0">
                <a:latin typeface="Lucida Sans"/>
                <a:cs typeface="Lucida Sans"/>
              </a:defRPr>
            </a:lvl4pPr>
            <a:lvl5pPr algn="l">
              <a:buNone/>
              <a:defRPr b="1" i="0">
                <a:latin typeface="Lucida Sans"/>
                <a:cs typeface="Lucida Sans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0"/>
            <a:endParaRPr lang="en-AU" dirty="0" smtClean="0"/>
          </a:p>
        </p:txBody>
      </p:sp>
      <p:sp>
        <p:nvSpPr>
          <p:cNvPr id="11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9970348" y="3210566"/>
            <a:ext cx="4660053" cy="4104648"/>
          </a:xfrm>
          <a:prstGeom prst="rect">
            <a:avLst/>
          </a:prstGeom>
        </p:spPr>
        <p:txBody>
          <a:bodyPr lIns="146304" tIns="73152" rIns="146304" bIns="73152"/>
          <a:lstStyle>
            <a:lvl1pPr algn="r"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Text Placeholder 30"/>
          <p:cNvSpPr>
            <a:spLocks noGrp="1"/>
          </p:cNvSpPr>
          <p:nvPr>
            <p:ph type="body" sz="quarter" idx="14"/>
          </p:nvPr>
        </p:nvSpPr>
        <p:spPr>
          <a:xfrm>
            <a:off x="520703" y="7613231"/>
            <a:ext cx="2039619" cy="441960"/>
          </a:xfrm>
          <a:prstGeom prst="rect">
            <a:avLst/>
          </a:prstGeom>
        </p:spPr>
        <p:txBody>
          <a:bodyPr lIns="146304" tIns="73152" rIns="146304" bIns="73152"/>
          <a:lstStyle>
            <a:lvl1pPr algn="l">
              <a:buNone/>
              <a:defRPr lang="en-AU" sz="1800" b="1" kern="1200" smtClean="0">
                <a:solidFill>
                  <a:srgbClr val="13802C"/>
                </a:solidFill>
                <a:latin typeface="Lucida Sans"/>
                <a:ea typeface="+mn-ea"/>
                <a:cs typeface="Lucida Sans"/>
              </a:defRPr>
            </a:lvl1pPr>
            <a:lvl2pPr algn="l">
              <a:buNone/>
              <a:defRPr/>
            </a:lvl2pPr>
            <a:lvl3pPr algn="l">
              <a:buNone/>
              <a:defRPr/>
            </a:lvl3pPr>
            <a:lvl4pPr algn="l">
              <a:buNone/>
              <a:defRPr/>
            </a:lvl4pPr>
            <a:lvl5pPr algn="l">
              <a:buNone/>
              <a:defRPr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3"/>
          </p:nvPr>
        </p:nvSpPr>
        <p:spPr>
          <a:xfrm>
            <a:off x="11173462" y="7613231"/>
            <a:ext cx="2941320" cy="441960"/>
          </a:xfrm>
          <a:prstGeom prst="rect">
            <a:avLst/>
          </a:prstGeom>
        </p:spPr>
        <p:txBody>
          <a:bodyPr lIns="146304" tIns="73152" rIns="146304" bIns="73152"/>
          <a:lstStyle>
            <a:lvl1pPr>
              <a:buNone/>
              <a:defRPr lang="en-AU" sz="1800" kern="1200" dirty="0" smtClean="0">
                <a:solidFill>
                  <a:srgbClr val="13802C"/>
                </a:solidFill>
                <a:latin typeface="Lucida Sans"/>
                <a:ea typeface="+mn-ea"/>
                <a:cs typeface="Lucida Sans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15"/>
          </p:nvPr>
        </p:nvSpPr>
        <p:spPr>
          <a:xfrm>
            <a:off x="2560320" y="7613231"/>
            <a:ext cx="3007360" cy="441960"/>
          </a:xfrm>
          <a:prstGeom prst="rect">
            <a:avLst/>
          </a:prstGeom>
        </p:spPr>
        <p:txBody>
          <a:bodyPr lIns="146304" tIns="73152" rIns="146304" bIns="73152"/>
          <a:lstStyle>
            <a:lvl1pPr algn="l">
              <a:buNone/>
              <a:defRPr lang="en-AU" sz="1800" kern="1200" dirty="0" smtClean="0">
                <a:solidFill>
                  <a:srgbClr val="13802C"/>
                </a:solidFill>
                <a:latin typeface="Lucida Sans"/>
                <a:ea typeface="+mn-ea"/>
                <a:cs typeface="Lucida Sans"/>
              </a:defRPr>
            </a:lvl1pPr>
            <a:lvl2pPr algn="l">
              <a:buNone/>
              <a:defRPr/>
            </a:lvl2pPr>
            <a:lvl3pPr algn="l">
              <a:buNone/>
              <a:defRPr/>
            </a:lvl3pPr>
            <a:lvl4pPr algn="l">
              <a:buNone/>
              <a:defRPr/>
            </a:lvl4pPr>
            <a:lvl5pPr algn="l">
              <a:buNone/>
              <a:defRPr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95" y="-46335"/>
            <a:ext cx="2106778" cy="877824"/>
          </a:xfrm>
          <a:prstGeom prst="rect">
            <a:avLst/>
          </a:prstGeom>
        </p:spPr>
      </p:pic>
      <p:pic>
        <p:nvPicPr>
          <p:cNvPr id="16" name="Picture 15" descr="green serif-02.png"/>
          <p:cNvPicPr>
            <a:picLocks noChangeAspect="1"/>
          </p:cNvPicPr>
          <p:nvPr userDrawn="1"/>
        </p:nvPicPr>
        <p:blipFill rotWithShape="1">
          <a:blip r:embed="rId4"/>
          <a:srcRect l="-1" t="-1" r="-20135" b="24839"/>
          <a:stretch/>
        </p:blipFill>
        <p:spPr>
          <a:xfrm>
            <a:off x="1" y="1"/>
            <a:ext cx="176981" cy="82472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1371600" y="2038352"/>
            <a:ext cx="9316720" cy="3848101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AutoNum type="arabicPlain"/>
              <a:defRPr lang="en-AU" sz="2880" kern="1200" dirty="0" smtClean="0">
                <a:solidFill>
                  <a:schemeClr val="tx1"/>
                </a:solidFill>
                <a:latin typeface="Lucida Sans"/>
                <a:ea typeface="+mn-ea"/>
                <a:cs typeface="Lucida Sans"/>
              </a:defRPr>
            </a:lvl1pPr>
            <a:lvl2pPr marL="1554293" indent="-822860">
              <a:buFont typeface="+mj-lt"/>
              <a:buAutoNum type="arabicPeriod"/>
              <a:defRPr/>
            </a:lvl2pPr>
            <a:lvl3pPr marL="2194295" indent="-731431">
              <a:buFont typeface="+mj-lt"/>
              <a:buAutoNum type="arabicPeriod"/>
              <a:defRPr/>
            </a:lvl3pPr>
            <a:lvl4pPr marL="2925727" indent="-731431">
              <a:buFont typeface="+mj-lt"/>
              <a:buAutoNum type="arabicPeriod"/>
              <a:defRPr/>
            </a:lvl4pPr>
            <a:lvl5pPr marL="3657158" indent="-731431">
              <a:buFont typeface="+mj-lt"/>
              <a:buAutoNum type="arabicPeriod"/>
              <a:defRPr/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353620" y="7035802"/>
            <a:ext cx="743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HEINEKEN Core"/>
                <a:cs typeface="HEINEKEN Core"/>
              </a:rPr>
              <a:t>02</a:t>
            </a:r>
          </a:p>
        </p:txBody>
      </p:sp>
      <p:sp>
        <p:nvSpPr>
          <p:cNvPr id="21" name="Slide Number Placeholder 8"/>
          <p:cNvSpPr>
            <a:spLocks noGrp="1"/>
          </p:cNvSpPr>
          <p:nvPr>
            <p:ph type="sldNum" sz="quarter" idx="13"/>
          </p:nvPr>
        </p:nvSpPr>
        <p:spPr>
          <a:xfrm>
            <a:off x="353062" y="7606669"/>
            <a:ext cx="1470661" cy="387798"/>
          </a:xfrm>
          <a:prstGeom prst="rect">
            <a:avLst/>
          </a:prstGeom>
        </p:spPr>
        <p:txBody>
          <a:bodyPr/>
          <a:lstStyle>
            <a:lvl1pPr>
              <a:defRPr lang="en-US" sz="2400" kern="1200" smtClean="0">
                <a:solidFill>
                  <a:schemeClr val="bg1"/>
                </a:solidFill>
                <a:latin typeface="HEINEKEN Core"/>
                <a:ea typeface="+mn-ea"/>
                <a:cs typeface="HEINEKEN Core"/>
              </a:defRPr>
            </a:lvl1pPr>
          </a:lstStyle>
          <a:p>
            <a:fld id="{E5A21DD0-3BF0-5249-B6BA-57FCA240971D}" type="slidenum">
              <a:rPr>
                <a:solidFill>
                  <a:prstClr val="white"/>
                </a:solidFill>
              </a:rPr>
              <a:pPr/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711201" y="432436"/>
            <a:ext cx="13627100" cy="1463040"/>
          </a:xfrm>
          <a:prstGeom prst="rect">
            <a:avLst/>
          </a:prstGeom>
        </p:spPr>
        <p:txBody>
          <a:bodyPr/>
          <a:lstStyle>
            <a:lvl1pPr marL="0" indent="0">
              <a:buNone/>
              <a:tabLst/>
              <a:defRPr lang="en-AU" sz="4480" b="1" kern="1200" dirty="0" smtClean="0">
                <a:solidFill>
                  <a:srgbClr val="006500"/>
                </a:solidFill>
                <a:latin typeface="Lucida Sans"/>
                <a:ea typeface="+mn-ea"/>
                <a:cs typeface="Lucida San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5100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8"/>
          <p:cNvSpPr>
            <a:spLocks noGrp="1"/>
          </p:cNvSpPr>
          <p:nvPr>
            <p:ph type="sldNum" sz="quarter" idx="13"/>
          </p:nvPr>
        </p:nvSpPr>
        <p:spPr>
          <a:xfrm>
            <a:off x="353060" y="7531948"/>
            <a:ext cx="1470661" cy="517064"/>
          </a:xfrm>
          <a:prstGeom prst="rect">
            <a:avLst/>
          </a:prstGeom>
        </p:spPr>
        <p:txBody>
          <a:bodyPr lIns="146304" tIns="73152" rIns="146304" bIns="73152"/>
          <a:lstStyle>
            <a:lvl1pPr>
              <a:defRPr lang="en-US" sz="2300" kern="1200" smtClean="0">
                <a:solidFill>
                  <a:schemeClr val="bg1"/>
                </a:solidFill>
                <a:latin typeface="HEINEKEN Core"/>
                <a:ea typeface="+mn-ea"/>
                <a:cs typeface="HEINEKEN Core"/>
              </a:defRPr>
            </a:lvl1pPr>
          </a:lstStyle>
          <a:p>
            <a:fld id="{E5A21DD0-3BF0-5249-B6BA-57FCA24097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1823717" y="2333412"/>
            <a:ext cx="11153989" cy="4616026"/>
          </a:xfrm>
          <a:prstGeom prst="rect">
            <a:avLst/>
          </a:prstGeom>
        </p:spPr>
        <p:txBody>
          <a:bodyPr lIns="146304" tIns="73152" rIns="146304" bIns="73152"/>
          <a:lstStyle>
            <a:lvl1pPr>
              <a:buFont typeface="Wingdings" charset="2"/>
              <a:buAutoNum type="arabicPlain"/>
              <a:defRPr lang="en-AU" sz="2900" kern="1200" dirty="0" smtClean="0">
                <a:solidFill>
                  <a:schemeClr val="tx1"/>
                </a:solidFill>
                <a:latin typeface="Lucida Sans"/>
                <a:ea typeface="+mn-ea"/>
                <a:cs typeface="Lucida Sans"/>
              </a:defRPr>
            </a:lvl1pPr>
            <a:lvl2pPr marL="1554480" indent="-822960">
              <a:buFont typeface="+mj-lt"/>
              <a:buAutoNum type="arabicPeriod"/>
              <a:defRPr sz="260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2194560" indent="-731520">
              <a:buFont typeface="+mj-lt"/>
              <a:buAutoNum type="arabicPeriod"/>
              <a:defRPr sz="260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2926080" indent="-731520">
              <a:buFont typeface="+mj-lt"/>
              <a:buAutoNum type="arabicPeriod"/>
              <a:defRPr/>
            </a:lvl4pPr>
            <a:lvl5pPr marL="3657600" indent="-731520">
              <a:buFont typeface="+mj-lt"/>
              <a:buAutoNum type="arabicPeriod"/>
              <a:defRPr/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endParaRPr lang="en-AU" sz="2600" dirty="0" smtClean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lvl="2"/>
            <a:endParaRPr lang="en-AU" dirty="0" smtClean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197184" y="576581"/>
            <a:ext cx="12537440" cy="1279312"/>
          </a:xfrm>
          <a:prstGeom prst="rect">
            <a:avLst/>
          </a:prstGeom>
        </p:spPr>
        <p:txBody>
          <a:bodyPr lIns="146304" tIns="73152" rIns="146304" bIns="73152"/>
          <a:lstStyle>
            <a:lvl1pPr marL="0" indent="0">
              <a:buNone/>
              <a:tabLst/>
              <a:defRPr lang="en-AU" sz="3900" b="1" kern="1200" dirty="0" smtClean="0">
                <a:solidFill>
                  <a:srgbClr val="006500"/>
                </a:solidFill>
                <a:latin typeface="Lucida Sans"/>
                <a:ea typeface="+mn-ea"/>
                <a:cs typeface="Lucida San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dient bg-01.png"/>
          <p:cNvPicPr>
            <a:picLocks noChangeAspect="1"/>
          </p:cNvPicPr>
          <p:nvPr userDrawn="1"/>
        </p:nvPicPr>
        <p:blipFill>
          <a:blip r:embed="rId2"/>
          <a:srcRect l="1754" b="13065"/>
          <a:stretch>
            <a:fillRect/>
          </a:stretch>
        </p:blipFill>
        <p:spPr>
          <a:xfrm>
            <a:off x="115148" y="1842350"/>
            <a:ext cx="6448213" cy="5547359"/>
          </a:xfrm>
          <a:prstGeom prst="rect">
            <a:avLst/>
          </a:prstGeom>
        </p:spPr>
      </p:pic>
      <p:sp>
        <p:nvSpPr>
          <p:cNvPr id="8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6817360" y="2343577"/>
            <a:ext cx="6917264" cy="4822613"/>
          </a:xfrm>
          <a:prstGeom prst="rect">
            <a:avLst/>
          </a:prstGeom>
        </p:spPr>
        <p:txBody>
          <a:bodyPr lIns="146304" tIns="73152" rIns="146304" bIns="73152"/>
          <a:lstStyle>
            <a:lvl1pPr>
              <a:buClr>
                <a:srgbClr val="13802C"/>
              </a:buClr>
              <a:buSzPct val="80000"/>
              <a:buFont typeface="Wingdings" charset="2"/>
              <a:buChar char="u"/>
              <a:defRPr lang="en-AU" sz="2300" kern="1200" smtClean="0">
                <a:solidFill>
                  <a:srgbClr val="000000"/>
                </a:solidFill>
                <a:latin typeface="Lucida Sans"/>
                <a:ea typeface="+mn-ea"/>
                <a:cs typeface="Lucida Sans"/>
              </a:defRPr>
            </a:lvl1pPr>
            <a:lvl2pPr>
              <a:buClr>
                <a:srgbClr val="13802C"/>
              </a:buClr>
              <a:buSzPct val="130000"/>
              <a:buFont typeface="Wingdings" charset="2"/>
              <a:buChar char="§"/>
              <a:defRPr lang="en-AU" sz="2300" kern="1200" dirty="0" smtClean="0">
                <a:solidFill>
                  <a:srgbClr val="000000"/>
                </a:solidFill>
                <a:latin typeface="Lucida Sans"/>
                <a:ea typeface="+mn-ea"/>
                <a:cs typeface="Lucida Sans"/>
              </a:defRPr>
            </a:lvl2pPr>
            <a:lvl3pPr>
              <a:defRPr sz="2300"/>
            </a:lvl3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711200" y="2343578"/>
            <a:ext cx="5303520" cy="4822611"/>
          </a:xfrm>
          <a:prstGeom prst="rect">
            <a:avLst/>
          </a:prstGeom>
        </p:spPr>
        <p:txBody>
          <a:bodyPr vert="horz" lIns="146304" tIns="73152" rIns="146304" bIns="73152" anchor="t"/>
          <a:lstStyle>
            <a:lvl1pPr marL="0" indent="0">
              <a:buNone/>
              <a:defRPr lang="en-AU" sz="1900" b="1" kern="1200" dirty="0" smtClean="0">
                <a:solidFill>
                  <a:srgbClr val="006500"/>
                </a:solidFill>
                <a:latin typeface="Lucida Sans"/>
                <a:ea typeface="+mn-ea"/>
                <a:cs typeface="Lucida Sans"/>
              </a:defRPr>
            </a:lvl1pPr>
            <a:lvl2pPr marL="0" indent="0">
              <a:buNone/>
              <a:defRPr sz="1600" b="0">
                <a:latin typeface="Lucida Sans"/>
                <a:cs typeface="Lucida Sans"/>
              </a:defRPr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3"/>
          </p:nvPr>
        </p:nvSpPr>
        <p:spPr>
          <a:xfrm>
            <a:off x="353060" y="7531948"/>
            <a:ext cx="1470661" cy="517064"/>
          </a:xfrm>
          <a:prstGeom prst="rect">
            <a:avLst/>
          </a:prstGeom>
        </p:spPr>
        <p:txBody>
          <a:bodyPr lIns="146304" tIns="73152" rIns="146304" bIns="73152"/>
          <a:lstStyle>
            <a:lvl1pPr>
              <a:defRPr lang="en-US" sz="2300" kern="1200" smtClean="0">
                <a:solidFill>
                  <a:schemeClr val="bg1"/>
                </a:solidFill>
                <a:latin typeface="HEINEKEN Core"/>
                <a:ea typeface="+mn-ea"/>
                <a:cs typeface="HEINEKEN Core"/>
              </a:defRPr>
            </a:lvl1pPr>
          </a:lstStyle>
          <a:p>
            <a:fld id="{E5A21DD0-3BF0-5249-B6BA-57FCA24097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197184" y="576581"/>
            <a:ext cx="12537440" cy="1279312"/>
          </a:xfrm>
          <a:prstGeom prst="rect">
            <a:avLst/>
          </a:prstGeom>
        </p:spPr>
        <p:txBody>
          <a:bodyPr lIns="146304" tIns="73152" rIns="146304" bIns="73152"/>
          <a:lstStyle>
            <a:lvl1pPr marL="0" indent="0">
              <a:buNone/>
              <a:tabLst/>
              <a:defRPr lang="en-AU" sz="3900" b="1" kern="1200" dirty="0" smtClean="0">
                <a:solidFill>
                  <a:srgbClr val="006500"/>
                </a:solidFill>
                <a:latin typeface="Lucida Sans"/>
                <a:ea typeface="+mn-ea"/>
                <a:cs typeface="Lucida San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857585" y="2797390"/>
            <a:ext cx="5686213" cy="4185919"/>
          </a:xfrm>
          <a:prstGeom prst="rect">
            <a:avLst/>
          </a:prstGeom>
        </p:spPr>
        <p:txBody>
          <a:bodyPr lIns="146304" tIns="73152" rIns="146304" bIns="73152"/>
          <a:lstStyle>
            <a:lvl1pPr marL="0" indent="0">
              <a:buNone/>
              <a:defRPr lang="en-AU" sz="2300" kern="1200" dirty="0" smtClean="0">
                <a:solidFill>
                  <a:srgbClr val="000000"/>
                </a:solidFill>
                <a:latin typeface="Lucida Sans"/>
                <a:ea typeface="+mn-ea"/>
                <a:cs typeface="Lucida San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1857585" y="2336800"/>
            <a:ext cx="5686213" cy="460589"/>
          </a:xfrm>
          <a:prstGeom prst="rect">
            <a:avLst/>
          </a:prstGeom>
        </p:spPr>
        <p:txBody>
          <a:bodyPr lIns="146304" tIns="73152" rIns="146304" bIns="73152" anchor="t"/>
          <a:lstStyle>
            <a:lvl1pPr marL="0" indent="0">
              <a:buNone/>
              <a:defRPr kumimoji="0" lang="en-AU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802C"/>
                </a:solidFill>
                <a:effectLst/>
                <a:uLnTx/>
                <a:uFillTx/>
                <a:latin typeface="Lucida Sans"/>
                <a:ea typeface="+mn-ea"/>
                <a:cs typeface="Lucida San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 smtClean="0"/>
              <a:t>Click to edit Master</a:t>
            </a:r>
            <a:endParaRPr lang="en-US" dirty="0"/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353060" y="7531948"/>
            <a:ext cx="1470661" cy="517064"/>
          </a:xfrm>
          <a:prstGeom prst="rect">
            <a:avLst/>
          </a:prstGeom>
        </p:spPr>
        <p:txBody>
          <a:bodyPr lIns="146304" tIns="73152" rIns="146304" bIns="73152"/>
          <a:lstStyle>
            <a:lvl1pPr>
              <a:defRPr lang="en-US" sz="2300" kern="1200" smtClean="0">
                <a:solidFill>
                  <a:schemeClr val="bg1"/>
                </a:solidFill>
                <a:latin typeface="HEINEKEN Core"/>
                <a:ea typeface="+mn-ea"/>
                <a:cs typeface="HEINEKEN Core"/>
              </a:defRPr>
            </a:lvl1pPr>
          </a:lstStyle>
          <a:p>
            <a:fld id="{E5A21DD0-3BF0-5249-B6BA-57FCA24097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197184" y="576581"/>
            <a:ext cx="12537440" cy="1279312"/>
          </a:xfrm>
          <a:prstGeom prst="rect">
            <a:avLst/>
          </a:prstGeom>
        </p:spPr>
        <p:txBody>
          <a:bodyPr lIns="146304" tIns="73152" rIns="146304" bIns="73152"/>
          <a:lstStyle>
            <a:lvl1pPr marL="0" indent="0">
              <a:buNone/>
              <a:tabLst/>
              <a:defRPr lang="en-AU" sz="3900" b="1" kern="1200" dirty="0" smtClean="0">
                <a:solidFill>
                  <a:srgbClr val="006500"/>
                </a:solidFill>
                <a:latin typeface="Lucida Sans"/>
                <a:ea typeface="+mn-ea"/>
                <a:cs typeface="Lucida San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8048412" y="2797390"/>
            <a:ext cx="5686213" cy="4185919"/>
          </a:xfrm>
          <a:prstGeom prst="rect">
            <a:avLst/>
          </a:prstGeom>
        </p:spPr>
        <p:txBody>
          <a:bodyPr lIns="146304" tIns="73152" rIns="146304" bIns="73152"/>
          <a:lstStyle>
            <a:lvl1pPr marL="0" indent="0">
              <a:buNone/>
              <a:defRPr lang="en-AU" sz="2300" kern="1200" dirty="0" smtClean="0">
                <a:solidFill>
                  <a:srgbClr val="000000"/>
                </a:solidFill>
                <a:latin typeface="Lucida Sans"/>
                <a:ea typeface="+mn-ea"/>
                <a:cs typeface="Lucida San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9"/>
          </p:nvPr>
        </p:nvSpPr>
        <p:spPr>
          <a:xfrm>
            <a:off x="8048412" y="2336799"/>
            <a:ext cx="5686213" cy="460591"/>
          </a:xfrm>
          <a:prstGeom prst="rect">
            <a:avLst/>
          </a:prstGeom>
        </p:spPr>
        <p:txBody>
          <a:bodyPr lIns="146304" tIns="73152" rIns="146304" bIns="73152" anchor="t"/>
          <a:lstStyle>
            <a:lvl1pPr marL="0" indent="0">
              <a:buNone/>
              <a:defRPr kumimoji="0" lang="en-AU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802C"/>
                </a:solidFill>
                <a:effectLst/>
                <a:uLnTx/>
                <a:uFillTx/>
                <a:latin typeface="Lucida Sans"/>
                <a:ea typeface="+mn-ea"/>
                <a:cs typeface="Lucida San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 smtClean="0"/>
              <a:t>Click to edit Master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353060" y="7531948"/>
            <a:ext cx="1470661" cy="517064"/>
          </a:xfrm>
          <a:prstGeom prst="rect">
            <a:avLst/>
          </a:prstGeom>
        </p:spPr>
        <p:txBody>
          <a:bodyPr lIns="146304" tIns="73152" rIns="146304" bIns="73152"/>
          <a:lstStyle>
            <a:lvl1pPr>
              <a:defRPr lang="en-US" sz="2300" kern="1200" smtClean="0">
                <a:solidFill>
                  <a:schemeClr val="bg1"/>
                </a:solidFill>
                <a:latin typeface="HEINEKEN Core"/>
                <a:ea typeface="+mn-ea"/>
                <a:cs typeface="HEINEKEN Core"/>
              </a:defRPr>
            </a:lvl1pPr>
          </a:lstStyle>
          <a:p>
            <a:fld id="{E5A21DD0-3BF0-5249-B6BA-57FCA24097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Picture Placeholder 12"/>
          <p:cNvSpPr>
            <a:spLocks noGrp="1"/>
          </p:cNvSpPr>
          <p:nvPr>
            <p:ph type="pic" sz="quarter" idx="20"/>
          </p:nvPr>
        </p:nvSpPr>
        <p:spPr>
          <a:xfrm>
            <a:off x="1197186" y="4416213"/>
            <a:ext cx="12537440" cy="2966720"/>
          </a:xfrm>
          <a:prstGeom prst="rect">
            <a:avLst/>
          </a:prstGeom>
        </p:spPr>
        <p:txBody>
          <a:bodyPr lIns="146304" tIns="73152" rIns="146304" bIns="73152"/>
          <a:lstStyle>
            <a:lvl1pPr algn="ctr">
              <a:buNone/>
              <a:defRPr/>
            </a:lvl1pPr>
          </a:lstStyle>
          <a:p>
            <a:endParaRPr lang="en-US"/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857585" y="2797390"/>
            <a:ext cx="5686213" cy="1442719"/>
          </a:xfrm>
          <a:prstGeom prst="rect">
            <a:avLst/>
          </a:prstGeom>
        </p:spPr>
        <p:txBody>
          <a:bodyPr lIns="146304" tIns="73152" rIns="146304" bIns="73152"/>
          <a:lstStyle>
            <a:lvl1pPr marL="0" indent="0">
              <a:buNone/>
              <a:defRPr lang="en-AU" sz="2300" kern="1200" dirty="0" smtClean="0">
                <a:solidFill>
                  <a:srgbClr val="000000"/>
                </a:solidFill>
                <a:latin typeface="Lucida Sans"/>
                <a:ea typeface="+mn-ea"/>
                <a:cs typeface="Lucida San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1857585" y="2336800"/>
            <a:ext cx="5686213" cy="460589"/>
          </a:xfrm>
          <a:prstGeom prst="rect">
            <a:avLst/>
          </a:prstGeom>
        </p:spPr>
        <p:txBody>
          <a:bodyPr lIns="146304" tIns="73152" rIns="146304" bIns="73152" anchor="t"/>
          <a:lstStyle>
            <a:lvl1pPr marL="0" indent="0">
              <a:buNone/>
              <a:defRPr kumimoji="0" lang="en-AU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802C"/>
                </a:solidFill>
                <a:effectLst/>
                <a:uLnTx/>
                <a:uFillTx/>
                <a:latin typeface="Lucida Sans"/>
                <a:ea typeface="+mn-ea"/>
                <a:cs typeface="Lucida San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 smtClean="0"/>
              <a:t>Click to edit Master</a:t>
            </a:r>
            <a:endParaRPr lang="en-US" dirty="0"/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8048412" y="2797390"/>
            <a:ext cx="5686213" cy="1442719"/>
          </a:xfrm>
          <a:prstGeom prst="rect">
            <a:avLst/>
          </a:prstGeom>
        </p:spPr>
        <p:txBody>
          <a:bodyPr lIns="146304" tIns="73152" rIns="146304" bIns="73152"/>
          <a:lstStyle>
            <a:lvl1pPr marL="0" indent="0">
              <a:buNone/>
              <a:defRPr lang="en-AU" sz="2300" kern="1200" dirty="0" smtClean="0">
                <a:solidFill>
                  <a:srgbClr val="000000"/>
                </a:solidFill>
                <a:latin typeface="Lucida Sans"/>
                <a:ea typeface="+mn-ea"/>
                <a:cs typeface="Lucida San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19"/>
          </p:nvPr>
        </p:nvSpPr>
        <p:spPr>
          <a:xfrm>
            <a:off x="8048412" y="2336799"/>
            <a:ext cx="5686213" cy="460591"/>
          </a:xfrm>
          <a:prstGeom prst="rect">
            <a:avLst/>
          </a:prstGeom>
        </p:spPr>
        <p:txBody>
          <a:bodyPr lIns="146304" tIns="73152" rIns="146304" bIns="73152" anchor="t"/>
          <a:lstStyle>
            <a:lvl1pPr marL="0" indent="0">
              <a:buNone/>
              <a:defRPr kumimoji="0" lang="en-AU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802C"/>
                </a:solidFill>
                <a:effectLst/>
                <a:uLnTx/>
                <a:uFillTx/>
                <a:latin typeface="Lucida Sans"/>
                <a:ea typeface="+mn-ea"/>
                <a:cs typeface="Lucida San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 smtClean="0"/>
              <a:t>Click to edit Master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197184" y="576581"/>
            <a:ext cx="12537440" cy="1279312"/>
          </a:xfrm>
          <a:prstGeom prst="rect">
            <a:avLst/>
          </a:prstGeom>
        </p:spPr>
        <p:txBody>
          <a:bodyPr lIns="146304" tIns="73152" rIns="146304" bIns="73152"/>
          <a:lstStyle>
            <a:lvl1pPr marL="0" indent="0">
              <a:buNone/>
              <a:tabLst/>
              <a:defRPr lang="en-AU" sz="3900" b="1" kern="1200" dirty="0" smtClean="0">
                <a:solidFill>
                  <a:srgbClr val="006500"/>
                </a:solidFill>
                <a:latin typeface="Lucida Sans"/>
                <a:ea typeface="+mn-ea"/>
                <a:cs typeface="Lucida San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353060" y="7531948"/>
            <a:ext cx="1470661" cy="517064"/>
          </a:xfrm>
          <a:prstGeom prst="rect">
            <a:avLst/>
          </a:prstGeom>
        </p:spPr>
        <p:txBody>
          <a:bodyPr lIns="146304" tIns="73152" rIns="146304" bIns="73152"/>
          <a:lstStyle>
            <a:lvl1pPr>
              <a:defRPr lang="en-US" sz="2300" kern="1200" smtClean="0">
                <a:solidFill>
                  <a:schemeClr val="bg1"/>
                </a:solidFill>
                <a:latin typeface="HEINEKEN Core"/>
                <a:ea typeface="+mn-ea"/>
                <a:cs typeface="HEINEKEN Core"/>
              </a:defRPr>
            </a:lvl1pPr>
          </a:lstStyle>
          <a:p>
            <a:fld id="{E5A21DD0-3BF0-5249-B6BA-57FCA24097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353060" y="7531948"/>
            <a:ext cx="1470661" cy="517064"/>
          </a:xfrm>
          <a:prstGeom prst="rect">
            <a:avLst/>
          </a:prstGeom>
        </p:spPr>
        <p:txBody>
          <a:bodyPr lIns="146304" tIns="73152" rIns="146304" bIns="73152"/>
          <a:lstStyle>
            <a:lvl1pPr>
              <a:defRPr lang="en-US" sz="2300" kern="1200" smtClean="0">
                <a:solidFill>
                  <a:schemeClr val="bg1"/>
                </a:solidFill>
                <a:latin typeface="HEINEKEN Core"/>
                <a:ea typeface="+mn-ea"/>
                <a:cs typeface="HEINEKEN Core"/>
              </a:defRPr>
            </a:lvl1pPr>
          </a:lstStyle>
          <a:p>
            <a:fld id="{E5A21DD0-3BF0-5249-B6BA-57FCA24097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10051627" y="2336801"/>
            <a:ext cx="4578773" cy="5046133"/>
          </a:xfrm>
          <a:prstGeom prst="rect">
            <a:avLst/>
          </a:prstGeom>
        </p:spPr>
        <p:txBody>
          <a:bodyPr lIns="146304" tIns="73152" rIns="146304" bIns="73152"/>
          <a:lstStyle>
            <a:lvl1pPr marL="0" indent="0" algn="r"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857582" y="2797390"/>
            <a:ext cx="7855378" cy="4185919"/>
          </a:xfrm>
          <a:prstGeom prst="rect">
            <a:avLst/>
          </a:prstGeom>
        </p:spPr>
        <p:txBody>
          <a:bodyPr lIns="146304" tIns="73152" rIns="146304" bIns="73152"/>
          <a:lstStyle>
            <a:lvl1pPr marL="0" indent="0">
              <a:buNone/>
              <a:defRPr lang="en-AU" sz="2300" kern="1200" dirty="0" smtClean="0">
                <a:solidFill>
                  <a:srgbClr val="000000"/>
                </a:solidFill>
                <a:latin typeface="Lucida Sans"/>
                <a:ea typeface="+mn-ea"/>
                <a:cs typeface="Lucida San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1857583" y="2336800"/>
            <a:ext cx="7855376" cy="460589"/>
          </a:xfrm>
          <a:prstGeom prst="rect">
            <a:avLst/>
          </a:prstGeom>
        </p:spPr>
        <p:txBody>
          <a:bodyPr lIns="146304" tIns="73152" rIns="146304" bIns="73152" anchor="t"/>
          <a:lstStyle>
            <a:lvl1pPr marL="0" indent="0">
              <a:buNone/>
              <a:defRPr kumimoji="0" lang="en-AU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802C"/>
                </a:solidFill>
                <a:effectLst/>
                <a:uLnTx/>
                <a:uFillTx/>
                <a:latin typeface="Lucida Sans"/>
                <a:ea typeface="+mn-ea"/>
                <a:cs typeface="Lucida San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 smtClean="0"/>
              <a:t>Click to edit Master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197184" y="576580"/>
            <a:ext cx="12537440" cy="1563794"/>
          </a:xfrm>
          <a:prstGeom prst="rect">
            <a:avLst/>
          </a:prstGeom>
        </p:spPr>
        <p:txBody>
          <a:bodyPr lIns="146304" tIns="73152" rIns="146304" bIns="73152"/>
          <a:lstStyle>
            <a:lvl1pPr marL="0" indent="0">
              <a:buNone/>
              <a:tabLst/>
              <a:defRPr lang="en-AU" sz="3200" b="1" kern="1200" dirty="0" smtClean="0">
                <a:solidFill>
                  <a:srgbClr val="006500"/>
                </a:solidFill>
                <a:latin typeface="Lucida Sans"/>
                <a:ea typeface="+mn-ea"/>
                <a:cs typeface="Lucida San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2368233" y="1395307"/>
            <a:ext cx="10013419" cy="5201920"/>
          </a:xfrm>
          <a:prstGeom prst="rect">
            <a:avLst/>
          </a:prstGeom>
        </p:spPr>
        <p:txBody>
          <a:bodyPr lIns="146304" tIns="73152" rIns="146304" bIns="73152"/>
          <a:lstStyle>
            <a:lvl1pPr marL="0" indent="0" algn="ctr">
              <a:buNone/>
              <a:defRPr sz="5100"/>
            </a:lvl1pPr>
            <a:lvl2pPr marL="731520" indent="0">
              <a:buNone/>
              <a:defRPr sz="4500"/>
            </a:lvl2pPr>
            <a:lvl3pPr marL="1463040" indent="0">
              <a:buNone/>
              <a:defRPr sz="390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endParaRPr lang="en-US"/>
          </a:p>
        </p:txBody>
      </p:sp>
      <p:pic>
        <p:nvPicPr>
          <p:cNvPr id="2" name="Picture 1" descr="ppt (25.4x14.3)-1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4650143" cy="8243147"/>
          </a:xfrm>
          <a:prstGeom prst="rect">
            <a:avLst/>
          </a:prstGeom>
        </p:spPr>
      </p:pic>
      <p:pic>
        <p:nvPicPr>
          <p:cNvPr id="3" name="Picture 2" descr="ppt (25.4x14.3)-1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" y="-11108"/>
            <a:ext cx="14645808" cy="82407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49C7-7BC8-4516-896D-4B34884077BE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360F1-C5E5-4A3C-9B9B-C013CD725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85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419256"/>
            <a:ext cx="14630399" cy="8280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6483" y="7392641"/>
            <a:ext cx="2121967" cy="884152"/>
          </a:xfrm>
          <a:prstGeom prst="rect">
            <a:avLst/>
          </a:prstGeom>
        </p:spPr>
      </p:pic>
      <p:pic>
        <p:nvPicPr>
          <p:cNvPr id="6" name="Picture 5" descr="green serif-02.png"/>
          <p:cNvPicPr>
            <a:picLocks noChangeAspect="1"/>
          </p:cNvPicPr>
          <p:nvPr userDrawn="1"/>
        </p:nvPicPr>
        <p:blipFill rotWithShape="1">
          <a:blip r:embed="rId14"/>
          <a:srcRect l="-1" t="-1" r="-20135" b="24839"/>
          <a:stretch/>
        </p:blipFill>
        <p:spPr>
          <a:xfrm>
            <a:off x="1" y="1"/>
            <a:ext cx="176981" cy="824729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 ftr="0" dt="0"/>
  <p:txStyles>
    <p:titleStyle>
      <a:lvl1pPr algn="ctr" defTabSz="731520" rtl="0" eaLnBrk="1" latinLnBrk="0" hangingPunct="1">
        <a:spcBef>
          <a:spcPct val="0"/>
        </a:spcBef>
        <a:buNone/>
        <a:defRPr sz="7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731520" rtl="0" eaLnBrk="1" latinLnBrk="0" hangingPunct="1">
        <a:spcBef>
          <a:spcPct val="20000"/>
        </a:spcBef>
        <a:buFont typeface="Arial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8720" indent="-457200" algn="l" defTabSz="731520" rtl="0" eaLnBrk="1" latinLnBrk="0" hangingPunct="1">
        <a:spcBef>
          <a:spcPct val="20000"/>
        </a:spcBef>
        <a:buFont typeface="Arial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indent="-365760" algn="l" defTabSz="731520" rtl="0" eaLnBrk="1" latinLnBrk="0" hangingPunct="1">
        <a:spcBef>
          <a:spcPct val="20000"/>
        </a:spcBef>
        <a:buFont typeface="Arial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3pPr>
      <a:lvl4pPr marL="2560320" indent="-365760" algn="l" defTabSz="731520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91840" indent="-365760" algn="l" defTabSz="731520" rtl="0" eaLnBrk="1" latinLnBrk="0" hangingPunct="1">
        <a:spcBef>
          <a:spcPct val="20000"/>
        </a:spcBef>
        <a:buFont typeface="Arial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23360" indent="-365760" algn="l" defTabSz="73152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880" indent="-365760" algn="l" defTabSz="73152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400" indent="-365760" algn="l" defTabSz="73152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920" indent="-365760" algn="l" defTabSz="73152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defTabSz="7315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defTabSz="7315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defTabSz="7315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defTabSz="7315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defTabSz="7315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defTabSz="7315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defTabSz="7315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defTabSz="7315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Relationship Id="rId6" Type="http://schemas.openxmlformats.org/officeDocument/2006/relationships/comments" Target="../comments/comment1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69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jpg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F:\_design_\Heineken\2020\Sustainability Report 2020\slideshow\Asset 24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40" r="15396"/>
          <a:stretch/>
        </p:blipFill>
        <p:spPr bwMode="auto">
          <a:xfrm flipH="1">
            <a:off x="0" y="0"/>
            <a:ext cx="14630400" cy="824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4171" y="4153931"/>
            <a:ext cx="7358743" cy="153851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SUSTAINABILITY</a:t>
            </a:r>
          </a:p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RISK MANAGEMENT  &amp; </a:t>
            </a:r>
          </a:p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VALUE CREATION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" y="402"/>
            <a:ext cx="41143" cy="0"/>
          </a:xfrm>
        </p:spPr>
        <p:txBody>
          <a:bodyPr/>
          <a:lstStyle>
            <a:lvl1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 kern="1200">
                <a:solidFill>
                  <a:schemeClr val="tx1"/>
                </a:solidFill>
                <a:latin typeface="+mj-lt"/>
                <a:ea typeface="ＭＳ Ｐゴシック" pitchFamily="-65" charset="-128"/>
                <a:cs typeface="ＭＳ Ｐゴシック" pitchFamily="-110" charset="-128"/>
              </a:defRPr>
            </a:lvl1pPr>
            <a:lvl2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2pPr>
            <a:lvl3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3pPr>
            <a:lvl4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4pPr>
            <a:lvl5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5pPr>
            <a:lvl6pPr marL="812271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1624544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2436815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3249087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algn="l"/>
            <a:r>
              <a:rPr lang="en-US" sz="3960" b="1">
                <a:solidFill>
                  <a:srgbClr val="006200"/>
                </a:solidFill>
              </a:rPr>
              <a:t> </a:t>
            </a:r>
            <a:endParaRPr lang="en-US" sz="3960" b="1" dirty="0">
              <a:solidFill>
                <a:srgbClr val="0062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5"/>
          <a:stretch/>
        </p:blipFill>
        <p:spPr>
          <a:xfrm>
            <a:off x="-167984" y="-17046"/>
            <a:ext cx="11122097" cy="82462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59"/>
          <a:stretch/>
        </p:blipFill>
        <p:spPr>
          <a:xfrm>
            <a:off x="9474544" y="3934619"/>
            <a:ext cx="5155857" cy="4294580"/>
          </a:xfrm>
          <a:prstGeom prst="rect">
            <a:avLst/>
          </a:prstGeom>
        </p:spPr>
      </p:pic>
      <p:pic>
        <p:nvPicPr>
          <p:cNvPr id="7" name="Imagem 14">
            <a:extLst>
              <a:ext uri="{FF2B5EF4-FFF2-40B4-BE49-F238E27FC236}">
                <a16:creationId xmlns:a16="http://schemas.microsoft.com/office/drawing/2014/main" id="{95CDBDC7-0156-4903-BD2D-4717B09F3C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8" t="11215" r="73665" b="57194"/>
          <a:stretch/>
        </p:blipFill>
        <p:spPr>
          <a:xfrm>
            <a:off x="6583232" y="2252364"/>
            <a:ext cx="3970543" cy="3893339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778" y="402"/>
            <a:ext cx="5245621" cy="393421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03A1578-3754-4892-86C8-8255AEC8468E}"/>
              </a:ext>
            </a:extLst>
          </p:cNvPr>
          <p:cNvSpPr/>
          <p:nvPr/>
        </p:nvSpPr>
        <p:spPr>
          <a:xfrm>
            <a:off x="7104402" y="1978710"/>
            <a:ext cx="3849711" cy="3848708"/>
          </a:xfrm>
          <a:prstGeom prst="ellipse">
            <a:avLst/>
          </a:prstGeom>
          <a:solidFill>
            <a:srgbClr val="961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 defTabSz="1095901">
              <a:defRPr/>
            </a:pPr>
            <a:r>
              <a:rPr lang="pt-BR" sz="3600" b="1" spc="270" dirty="0">
                <a:solidFill>
                  <a:schemeClr val="bg1"/>
                </a:solidFill>
                <a:latin typeface="HEINEKEN Core ExtraBold" panose="02000503050000020004"/>
              </a:rPr>
              <a:t>COVID </a:t>
            </a:r>
          </a:p>
          <a:p>
            <a:pPr algn="ctr" defTabSz="1095901">
              <a:defRPr/>
            </a:pPr>
            <a:r>
              <a:rPr lang="pt-BR" sz="3600" b="1" spc="270" dirty="0" smtClean="0">
                <a:solidFill>
                  <a:schemeClr val="bg1"/>
                </a:solidFill>
                <a:latin typeface="HEINEKEN Core ExtraBold" panose="02000503050000020004"/>
              </a:rPr>
              <a:t>SUPPORT</a:t>
            </a:r>
            <a:endParaRPr lang="pt-BR" sz="3600" b="1" spc="270" dirty="0">
              <a:solidFill>
                <a:schemeClr val="bg1"/>
              </a:solidFill>
              <a:latin typeface="HEINEKEN Core ExtraBold" panose="0200050305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215547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588131" y="1208168"/>
            <a:ext cx="13389425" cy="3177448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0" y="402"/>
            <a:ext cx="0" cy="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" y="402"/>
            <a:ext cx="41143" cy="0"/>
          </a:xfrm>
        </p:spPr>
        <p:txBody>
          <a:bodyPr/>
          <a:lstStyle>
            <a:lvl1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 kern="1200">
                <a:solidFill>
                  <a:schemeClr val="tx1"/>
                </a:solidFill>
                <a:latin typeface="+mj-lt"/>
                <a:ea typeface="ＭＳ Ｐゴシック" pitchFamily="-65" charset="-128"/>
                <a:cs typeface="ＭＳ Ｐゴシック" pitchFamily="-110" charset="-128"/>
              </a:defRPr>
            </a:lvl1pPr>
            <a:lvl2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2pPr>
            <a:lvl3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3pPr>
            <a:lvl4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4pPr>
            <a:lvl5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5pPr>
            <a:lvl6pPr marL="812271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1624544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2436815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3249087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algn="l"/>
            <a:r>
              <a:rPr lang="en-US" sz="3960" b="1">
                <a:solidFill>
                  <a:srgbClr val="006200"/>
                </a:solidFill>
              </a:rPr>
              <a:t> </a:t>
            </a:r>
            <a:endParaRPr lang="en-US" sz="3960" b="1" dirty="0">
              <a:solidFill>
                <a:srgbClr val="006200"/>
              </a:solidFill>
            </a:endParaRPr>
          </a:p>
        </p:txBody>
      </p:sp>
      <p:sp>
        <p:nvSpPr>
          <p:cNvPr id="21" name="Slide Number Placeholder 3"/>
          <p:cNvSpPr txBox="1">
            <a:spLocks/>
          </p:cNvSpPr>
          <p:nvPr/>
        </p:nvSpPr>
        <p:spPr>
          <a:xfrm>
            <a:off x="0" y="402"/>
            <a:ext cx="0" cy="0"/>
          </a:xfrm>
        </p:spPr>
        <p:txBody>
          <a:bodyPr/>
          <a:lstStyle>
            <a:defPPr>
              <a:defRPr lang="en-US"/>
            </a:defPPr>
            <a:lvl1pPr marL="0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271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4544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6815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49087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61359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73631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85902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98175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107">
              <a:defRPr/>
            </a:pPr>
            <a:fld id="{284E626F-D95F-41FF-A734-30EE4F8F8C29}" type="slidenum">
              <a:rPr lang="en-GB" altLang="nl-NL" sz="12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defTabSz="1097107">
                <a:defRPr/>
              </a:pPr>
              <a:t>10</a:t>
            </a:fld>
            <a:endParaRPr lang="en-GB" altLang="nl-NL" sz="12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402"/>
            <a:ext cx="0" cy="0"/>
          </a:xfrm>
        </p:spPr>
        <p:txBody>
          <a:bodyPr/>
          <a:lstStyle>
            <a:lvl1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 kern="1200">
                <a:solidFill>
                  <a:schemeClr val="tx1"/>
                </a:solidFill>
                <a:latin typeface="+mj-lt"/>
                <a:ea typeface="ＭＳ Ｐゴシック" pitchFamily="-65" charset="-128"/>
                <a:cs typeface="ＭＳ Ｐゴシック" pitchFamily="-110" charset="-128"/>
              </a:defRPr>
            </a:lvl1pPr>
            <a:lvl2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2pPr>
            <a:lvl3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3pPr>
            <a:lvl4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4pPr>
            <a:lvl5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5pPr>
            <a:lvl6pPr marL="812271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1624544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2436815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3249087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en-US" sz="7109"/>
              <a:t> </a:t>
            </a:r>
            <a:endParaRPr lang="en-US" sz="7109" dirty="0"/>
          </a:p>
        </p:txBody>
      </p:sp>
      <p:sp>
        <p:nvSpPr>
          <p:cNvPr id="24" name="Retângulo 119">
            <a:extLst>
              <a:ext uri="{FF2B5EF4-FFF2-40B4-BE49-F238E27FC236}">
                <a16:creationId xmlns:a16="http://schemas.microsoft.com/office/drawing/2014/main" id="{F109B0A3-0FE0-4CBA-89B3-5C72E42B5D0C}"/>
              </a:ext>
            </a:extLst>
          </p:cNvPr>
          <p:cNvSpPr/>
          <p:nvPr/>
        </p:nvSpPr>
        <p:spPr>
          <a:xfrm>
            <a:off x="113712" y="110694"/>
            <a:ext cx="14338264" cy="90227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22604">
              <a:defRPr/>
            </a:pPr>
            <a:r>
              <a:rPr lang="en-US" sz="3599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 MITIGATION – GOVERNANCE</a:t>
            </a:r>
            <a:endParaRPr lang="en-GB" sz="3599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071" y="1441557"/>
            <a:ext cx="1415144" cy="14151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23299" y="3105863"/>
            <a:ext cx="3431414" cy="79405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GLOBAL 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EXECUTIVE TEAM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687482" y="3105863"/>
            <a:ext cx="3431414" cy="79405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REGIONAL 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LEADERSHIP TEAM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436982" y="3105863"/>
            <a:ext cx="3431414" cy="79405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 TEAM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Down Arrow 37"/>
          <p:cNvSpPr/>
          <p:nvPr/>
        </p:nvSpPr>
        <p:spPr>
          <a:xfrm rot="16200000">
            <a:off x="4715816" y="1682027"/>
            <a:ext cx="467711" cy="870861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own Arrow 38"/>
          <p:cNvSpPr/>
          <p:nvPr/>
        </p:nvSpPr>
        <p:spPr>
          <a:xfrm rot="16200000">
            <a:off x="9571457" y="1661335"/>
            <a:ext cx="467711" cy="870861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wn Arrow 39"/>
          <p:cNvSpPr/>
          <p:nvPr/>
        </p:nvSpPr>
        <p:spPr>
          <a:xfrm>
            <a:off x="7282843" y="4604998"/>
            <a:ext cx="467711" cy="870861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3" y="1427550"/>
            <a:ext cx="1415144" cy="141514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261" y="1427550"/>
            <a:ext cx="1415144" cy="141514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5092148" y="5677731"/>
            <a:ext cx="4789106" cy="1446550"/>
            <a:chOff x="5077634" y="5489049"/>
            <a:chExt cx="4789106" cy="1446550"/>
          </a:xfrm>
        </p:grpSpPr>
        <p:sp>
          <p:nvSpPr>
            <p:cNvPr id="26" name="TextBox 25"/>
            <p:cNvSpPr txBox="1"/>
            <p:nvPr/>
          </p:nvSpPr>
          <p:spPr>
            <a:xfrm>
              <a:off x="5077634" y="5489049"/>
              <a:ext cx="4789106" cy="14465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731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4159" y="5535346"/>
              <a:ext cx="1477894" cy="137426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8829" y="5535571"/>
              <a:ext cx="2747848" cy="1336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751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0" y="402"/>
            <a:ext cx="0" cy="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" y="402"/>
            <a:ext cx="41143" cy="0"/>
          </a:xfrm>
        </p:spPr>
        <p:txBody>
          <a:bodyPr/>
          <a:lstStyle>
            <a:lvl1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 kern="1200">
                <a:solidFill>
                  <a:schemeClr val="tx1"/>
                </a:solidFill>
                <a:latin typeface="+mj-lt"/>
                <a:ea typeface="ＭＳ Ｐゴシック" pitchFamily="-65" charset="-128"/>
                <a:cs typeface="ＭＳ Ｐゴシック" pitchFamily="-110" charset="-128"/>
              </a:defRPr>
            </a:lvl1pPr>
            <a:lvl2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2pPr>
            <a:lvl3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3pPr>
            <a:lvl4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4pPr>
            <a:lvl5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5pPr>
            <a:lvl6pPr marL="812271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1624544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2436815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3249087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algn="l"/>
            <a:r>
              <a:rPr lang="en-US" sz="3960" b="1">
                <a:solidFill>
                  <a:srgbClr val="006200"/>
                </a:solidFill>
              </a:rPr>
              <a:t> </a:t>
            </a:r>
            <a:endParaRPr lang="en-US" sz="3960" b="1" dirty="0">
              <a:solidFill>
                <a:srgbClr val="006200"/>
              </a:solidFill>
            </a:endParaRPr>
          </a:p>
        </p:txBody>
      </p:sp>
      <p:sp>
        <p:nvSpPr>
          <p:cNvPr id="21" name="Slide Number Placeholder 3"/>
          <p:cNvSpPr txBox="1">
            <a:spLocks/>
          </p:cNvSpPr>
          <p:nvPr/>
        </p:nvSpPr>
        <p:spPr>
          <a:xfrm>
            <a:off x="0" y="402"/>
            <a:ext cx="0" cy="0"/>
          </a:xfrm>
        </p:spPr>
        <p:txBody>
          <a:bodyPr/>
          <a:lstStyle>
            <a:defPPr>
              <a:defRPr lang="en-US"/>
            </a:defPPr>
            <a:lvl1pPr marL="0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271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4544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6815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49087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61359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73631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85902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98175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107">
              <a:defRPr/>
            </a:pPr>
            <a:fld id="{284E626F-D95F-41FF-A734-30EE4F8F8C29}" type="slidenum">
              <a:rPr lang="en-GB" altLang="nl-NL" sz="12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defTabSz="1097107">
                <a:defRPr/>
              </a:pPr>
              <a:t>11</a:t>
            </a:fld>
            <a:endParaRPr lang="en-GB" altLang="nl-NL" sz="12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402"/>
            <a:ext cx="0" cy="0"/>
          </a:xfrm>
        </p:spPr>
        <p:txBody>
          <a:bodyPr/>
          <a:lstStyle>
            <a:lvl1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 kern="1200">
                <a:solidFill>
                  <a:schemeClr val="tx1"/>
                </a:solidFill>
                <a:latin typeface="+mj-lt"/>
                <a:ea typeface="ＭＳ Ｐゴシック" pitchFamily="-65" charset="-128"/>
                <a:cs typeface="ＭＳ Ｐゴシック" pitchFamily="-110" charset="-128"/>
              </a:defRPr>
            </a:lvl1pPr>
            <a:lvl2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2pPr>
            <a:lvl3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3pPr>
            <a:lvl4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4pPr>
            <a:lvl5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5pPr>
            <a:lvl6pPr marL="812271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1624544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2436815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3249087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en-US" sz="7109"/>
              <a:t> </a:t>
            </a:r>
            <a:endParaRPr lang="en-US" sz="7109" dirty="0"/>
          </a:p>
        </p:txBody>
      </p:sp>
      <p:sp>
        <p:nvSpPr>
          <p:cNvPr id="24" name="Retângulo 119">
            <a:extLst>
              <a:ext uri="{FF2B5EF4-FFF2-40B4-BE49-F238E27FC236}">
                <a16:creationId xmlns:a16="http://schemas.microsoft.com/office/drawing/2014/main" id="{F109B0A3-0FE0-4CBA-89B3-5C72E42B5D0C}"/>
              </a:ext>
            </a:extLst>
          </p:cNvPr>
          <p:cNvSpPr/>
          <p:nvPr/>
        </p:nvSpPr>
        <p:spPr>
          <a:xfrm>
            <a:off x="113712" y="110694"/>
            <a:ext cx="14338264" cy="90227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22604">
              <a:defRPr/>
            </a:pPr>
            <a:r>
              <a:rPr lang="en-US" sz="3599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 SUPPORT – COMMUNICATION</a:t>
            </a:r>
            <a:endParaRPr lang="en-GB" sz="3599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280" y="2148361"/>
            <a:ext cx="2904011" cy="17824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700" y="5142554"/>
            <a:ext cx="1424981" cy="20420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145" y="2206974"/>
            <a:ext cx="1766939" cy="187027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5059" y="2206974"/>
            <a:ext cx="1827250" cy="174934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/>
          <a:srcRect t="1408" b="1"/>
          <a:stretch/>
        </p:blipFill>
        <p:spPr>
          <a:xfrm>
            <a:off x="4968145" y="5093987"/>
            <a:ext cx="1766939" cy="209058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6150" y="5093987"/>
            <a:ext cx="1708834" cy="209058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" t="8126" r="1666" b="4803"/>
          <a:stretch/>
        </p:blipFill>
        <p:spPr>
          <a:xfrm rot="5400000">
            <a:off x="9773964" y="2325980"/>
            <a:ext cx="2222005" cy="19959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" t="3707" r="33984"/>
          <a:stretch/>
        </p:blipFill>
        <p:spPr>
          <a:xfrm>
            <a:off x="12072902" y="2239509"/>
            <a:ext cx="1959036" cy="22172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9940" y="1225031"/>
            <a:ext cx="2902351" cy="923330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</a:rPr>
              <a:t>01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Managing Director’s regular updates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99940" y="4127507"/>
            <a:ext cx="2902351" cy="923330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  <a:p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Q&amp;A with Management Team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21345" y="5138726"/>
            <a:ext cx="1480946" cy="2042016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4968145" y="1225031"/>
            <a:ext cx="3796839" cy="923330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800" dirty="0"/>
              <a:t>03</a:t>
            </a:r>
          </a:p>
          <a:p>
            <a:r>
              <a:rPr lang="en-US" sz="1800" dirty="0" smtClean="0"/>
              <a:t>Workplace COVID group</a:t>
            </a:r>
          </a:p>
          <a:p>
            <a:endParaRPr lang="en-US" sz="1800" dirty="0"/>
          </a:p>
        </p:txBody>
      </p:sp>
      <p:sp>
        <p:nvSpPr>
          <p:cNvPr id="48" name="TextBox 47"/>
          <p:cNvSpPr txBox="1"/>
          <p:nvPr/>
        </p:nvSpPr>
        <p:spPr>
          <a:xfrm>
            <a:off x="4968145" y="4145032"/>
            <a:ext cx="3784164" cy="923330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800" dirty="0"/>
              <a:t>04</a:t>
            </a:r>
          </a:p>
          <a:p>
            <a:r>
              <a:rPr lang="en-US" sz="1800" dirty="0" smtClean="0"/>
              <a:t>Safety Tips sharing in a easy-to-remember way</a:t>
            </a:r>
            <a:endParaRPr lang="en-US" sz="1800" dirty="0"/>
          </a:p>
        </p:txBody>
      </p:sp>
      <p:sp>
        <p:nvSpPr>
          <p:cNvPr id="49" name="TextBox 48"/>
          <p:cNvSpPr txBox="1"/>
          <p:nvPr/>
        </p:nvSpPr>
        <p:spPr>
          <a:xfrm>
            <a:off x="9862948" y="1220881"/>
            <a:ext cx="4168990" cy="923330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800" dirty="0"/>
              <a:t>05</a:t>
            </a:r>
          </a:p>
          <a:p>
            <a:r>
              <a:rPr lang="en-US" sz="1800" dirty="0" smtClean="0"/>
              <a:t>Safety application guidelines at public notice  boards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3837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0" y="402"/>
            <a:ext cx="0" cy="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" y="402"/>
            <a:ext cx="41143" cy="0"/>
          </a:xfrm>
        </p:spPr>
        <p:txBody>
          <a:bodyPr/>
          <a:lstStyle>
            <a:lvl1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 kern="1200">
                <a:solidFill>
                  <a:schemeClr val="tx1"/>
                </a:solidFill>
                <a:latin typeface="+mj-lt"/>
                <a:ea typeface="ＭＳ Ｐゴシック" pitchFamily="-65" charset="-128"/>
                <a:cs typeface="ＭＳ Ｐゴシック" pitchFamily="-110" charset="-128"/>
              </a:defRPr>
            </a:lvl1pPr>
            <a:lvl2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2pPr>
            <a:lvl3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3pPr>
            <a:lvl4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4pPr>
            <a:lvl5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5pPr>
            <a:lvl6pPr marL="812271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1624544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2436815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3249087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algn="l"/>
            <a:r>
              <a:rPr lang="en-US" sz="3960" b="1">
                <a:solidFill>
                  <a:srgbClr val="006200"/>
                </a:solidFill>
              </a:rPr>
              <a:t> </a:t>
            </a:r>
            <a:endParaRPr lang="en-US" sz="3960" b="1" dirty="0">
              <a:solidFill>
                <a:srgbClr val="006200"/>
              </a:solidFill>
            </a:endParaRPr>
          </a:p>
        </p:txBody>
      </p:sp>
      <p:sp>
        <p:nvSpPr>
          <p:cNvPr id="21" name="Slide Number Placeholder 3"/>
          <p:cNvSpPr txBox="1">
            <a:spLocks/>
          </p:cNvSpPr>
          <p:nvPr/>
        </p:nvSpPr>
        <p:spPr>
          <a:xfrm>
            <a:off x="0" y="402"/>
            <a:ext cx="0" cy="0"/>
          </a:xfrm>
        </p:spPr>
        <p:txBody>
          <a:bodyPr/>
          <a:lstStyle>
            <a:defPPr>
              <a:defRPr lang="en-US"/>
            </a:defPPr>
            <a:lvl1pPr marL="0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271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4544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6815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49087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61359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73631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85902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98175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107">
              <a:defRPr/>
            </a:pPr>
            <a:fld id="{284E626F-D95F-41FF-A734-30EE4F8F8C29}" type="slidenum">
              <a:rPr lang="en-GB" altLang="nl-NL" sz="12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defTabSz="1097107">
                <a:defRPr/>
              </a:pPr>
              <a:t>12</a:t>
            </a:fld>
            <a:endParaRPr lang="en-GB" altLang="nl-NL" sz="12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402"/>
            <a:ext cx="0" cy="0"/>
          </a:xfrm>
        </p:spPr>
        <p:txBody>
          <a:bodyPr/>
          <a:lstStyle>
            <a:lvl1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 kern="1200">
                <a:solidFill>
                  <a:schemeClr val="tx1"/>
                </a:solidFill>
                <a:latin typeface="+mj-lt"/>
                <a:ea typeface="ＭＳ Ｐゴシック" pitchFamily="-65" charset="-128"/>
                <a:cs typeface="ＭＳ Ｐゴシック" pitchFamily="-110" charset="-128"/>
              </a:defRPr>
            </a:lvl1pPr>
            <a:lvl2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2pPr>
            <a:lvl3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3pPr>
            <a:lvl4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4pPr>
            <a:lvl5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5pPr>
            <a:lvl6pPr marL="812271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1624544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2436815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3249087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en-US" sz="7109"/>
              <a:t> </a:t>
            </a:r>
            <a:endParaRPr lang="en-US" sz="7109" dirty="0"/>
          </a:p>
        </p:txBody>
      </p:sp>
      <p:sp>
        <p:nvSpPr>
          <p:cNvPr id="24" name="Retângulo 119">
            <a:extLst>
              <a:ext uri="{FF2B5EF4-FFF2-40B4-BE49-F238E27FC236}">
                <a16:creationId xmlns:a16="http://schemas.microsoft.com/office/drawing/2014/main" id="{F109B0A3-0FE0-4CBA-89B3-5C72E42B5D0C}"/>
              </a:ext>
            </a:extLst>
          </p:cNvPr>
          <p:cNvSpPr/>
          <p:nvPr/>
        </p:nvSpPr>
        <p:spPr>
          <a:xfrm>
            <a:off x="219565" y="110694"/>
            <a:ext cx="14338264" cy="90227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22604">
              <a:defRPr/>
            </a:pPr>
            <a:r>
              <a:rPr lang="en-US" sz="3599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 SUPPORT – COVID SAFETY COMPLIANCE</a:t>
            </a:r>
            <a:endParaRPr lang="en-GB" sz="3599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0"/>
          <a:stretch/>
        </p:blipFill>
        <p:spPr>
          <a:xfrm>
            <a:off x="493425" y="2002812"/>
            <a:ext cx="3008914" cy="21070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 b="7879"/>
          <a:stretch/>
        </p:blipFill>
        <p:spPr>
          <a:xfrm>
            <a:off x="3883361" y="2002811"/>
            <a:ext cx="2138621" cy="21083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27" b="12272"/>
          <a:stretch/>
        </p:blipFill>
        <p:spPr>
          <a:xfrm>
            <a:off x="3696335" y="4963660"/>
            <a:ext cx="2777506" cy="22220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4" r="17688" b="10622"/>
          <a:stretch/>
        </p:blipFill>
        <p:spPr>
          <a:xfrm>
            <a:off x="8801724" y="2042262"/>
            <a:ext cx="3718768" cy="209223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493425" y="1371334"/>
            <a:ext cx="3008914" cy="427241"/>
          </a:xfrm>
          <a:prstGeom prst="rect">
            <a:avLst/>
          </a:prstGeom>
          <a:solidFill>
            <a:srgbClr val="006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22851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from home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0" t="7116" r="16970" b="9853"/>
          <a:stretch/>
        </p:blipFill>
        <p:spPr>
          <a:xfrm rot="5400000">
            <a:off x="6235118" y="1876951"/>
            <a:ext cx="2092235" cy="236889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 bwMode="auto">
          <a:xfrm>
            <a:off x="3883361" y="1371334"/>
            <a:ext cx="4582322" cy="529595"/>
          </a:xfrm>
          <a:prstGeom prst="rect">
            <a:avLst/>
          </a:prstGeom>
          <a:solidFill>
            <a:srgbClr val="006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822851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Masks, sanitizer liquid &amp; anti-bacteria tissues provided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8801726" y="1371334"/>
            <a:ext cx="5431926" cy="399844"/>
          </a:xfrm>
          <a:prstGeom prst="rect">
            <a:avLst/>
          </a:prstGeom>
          <a:solidFill>
            <a:srgbClr val="006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22851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check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493425" y="4405582"/>
            <a:ext cx="9033402" cy="388150"/>
          </a:xfrm>
          <a:prstGeom prst="rect">
            <a:avLst/>
          </a:prstGeom>
          <a:solidFill>
            <a:srgbClr val="006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22851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Distancing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" t="10606" r="4049"/>
          <a:stretch/>
        </p:blipFill>
        <p:spPr>
          <a:xfrm>
            <a:off x="474068" y="4957318"/>
            <a:ext cx="3107099" cy="222834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10" y="4971208"/>
            <a:ext cx="2937818" cy="220336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6"/>
          <a:stretch/>
        </p:blipFill>
        <p:spPr>
          <a:xfrm>
            <a:off x="12578218" y="2021353"/>
            <a:ext cx="1655435" cy="208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3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0" y="402"/>
            <a:ext cx="0" cy="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" y="402"/>
            <a:ext cx="41143" cy="0"/>
          </a:xfrm>
        </p:spPr>
        <p:txBody>
          <a:bodyPr/>
          <a:lstStyle>
            <a:lvl1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 kern="1200">
                <a:solidFill>
                  <a:schemeClr val="tx1"/>
                </a:solidFill>
                <a:latin typeface="+mj-lt"/>
                <a:ea typeface="ＭＳ Ｐゴシック" pitchFamily="-65" charset="-128"/>
                <a:cs typeface="ＭＳ Ｐゴシック" pitchFamily="-110" charset="-128"/>
              </a:defRPr>
            </a:lvl1pPr>
            <a:lvl2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2pPr>
            <a:lvl3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3pPr>
            <a:lvl4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4pPr>
            <a:lvl5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5pPr>
            <a:lvl6pPr marL="812271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1624544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2436815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3249087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algn="l"/>
            <a:r>
              <a:rPr lang="en-US" sz="3960" b="1">
                <a:solidFill>
                  <a:srgbClr val="006200"/>
                </a:solidFill>
              </a:rPr>
              <a:t> </a:t>
            </a:r>
            <a:endParaRPr lang="en-US" sz="3960" b="1" dirty="0">
              <a:solidFill>
                <a:srgbClr val="006200"/>
              </a:solidFill>
            </a:endParaRPr>
          </a:p>
        </p:txBody>
      </p:sp>
      <p:sp>
        <p:nvSpPr>
          <p:cNvPr id="21" name="Slide Number Placeholder 3"/>
          <p:cNvSpPr txBox="1">
            <a:spLocks/>
          </p:cNvSpPr>
          <p:nvPr/>
        </p:nvSpPr>
        <p:spPr>
          <a:xfrm>
            <a:off x="0" y="402"/>
            <a:ext cx="0" cy="0"/>
          </a:xfrm>
        </p:spPr>
        <p:txBody>
          <a:bodyPr/>
          <a:lstStyle>
            <a:defPPr>
              <a:defRPr lang="en-US"/>
            </a:defPPr>
            <a:lvl1pPr marL="0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271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4544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6815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49087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61359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73631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85902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98175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107">
              <a:defRPr/>
            </a:pPr>
            <a:fld id="{284E626F-D95F-41FF-A734-30EE4F8F8C29}" type="slidenum">
              <a:rPr lang="en-GB" altLang="nl-NL" sz="12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defTabSz="1097107">
                <a:defRPr/>
              </a:pPr>
              <a:t>13</a:t>
            </a:fld>
            <a:endParaRPr lang="en-GB" altLang="nl-NL" sz="12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402"/>
            <a:ext cx="0" cy="0"/>
          </a:xfrm>
        </p:spPr>
        <p:txBody>
          <a:bodyPr/>
          <a:lstStyle>
            <a:lvl1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 kern="1200">
                <a:solidFill>
                  <a:schemeClr val="tx1"/>
                </a:solidFill>
                <a:latin typeface="+mj-lt"/>
                <a:ea typeface="ＭＳ Ｐゴシック" pitchFamily="-65" charset="-128"/>
                <a:cs typeface="ＭＳ Ｐゴシック" pitchFamily="-110" charset="-128"/>
              </a:defRPr>
            </a:lvl1pPr>
            <a:lvl2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2pPr>
            <a:lvl3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3pPr>
            <a:lvl4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4pPr>
            <a:lvl5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5pPr>
            <a:lvl6pPr marL="812271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1624544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2436815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3249087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en-US" sz="7109"/>
              <a:t> </a:t>
            </a:r>
            <a:endParaRPr lang="en-US" sz="7109" dirty="0"/>
          </a:p>
        </p:txBody>
      </p:sp>
      <p:sp>
        <p:nvSpPr>
          <p:cNvPr id="24" name="Retângulo 119">
            <a:extLst>
              <a:ext uri="{FF2B5EF4-FFF2-40B4-BE49-F238E27FC236}">
                <a16:creationId xmlns:a16="http://schemas.microsoft.com/office/drawing/2014/main" id="{F109B0A3-0FE0-4CBA-89B3-5C72E42B5D0C}"/>
              </a:ext>
            </a:extLst>
          </p:cNvPr>
          <p:cNvSpPr/>
          <p:nvPr/>
        </p:nvSpPr>
        <p:spPr>
          <a:xfrm>
            <a:off x="219565" y="110694"/>
            <a:ext cx="14338264" cy="90227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22604">
              <a:defRPr/>
            </a:pPr>
            <a:r>
              <a:rPr lang="en-US" sz="3599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SUPPORT</a:t>
            </a:r>
            <a:endParaRPr lang="en-GB" sz="3599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270" y="2367803"/>
            <a:ext cx="3551881" cy="49593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844" y="4454419"/>
            <a:ext cx="4309156" cy="28727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690" r="2775"/>
          <a:stretch/>
        </p:blipFill>
        <p:spPr>
          <a:xfrm>
            <a:off x="5342844" y="2445902"/>
            <a:ext cx="4491401" cy="18919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455" y="2503382"/>
            <a:ext cx="3394330" cy="21419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455" y="4849671"/>
            <a:ext cx="3479561" cy="261465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77455" y="1128530"/>
            <a:ext cx="3394330" cy="1200329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440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employees</a:t>
            </a:r>
            <a:endParaRPr lang="vi-VN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100+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outlets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42844" y="1128530"/>
            <a:ext cx="8198307" cy="1323439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millions consumers offered with free beers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55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0" y="402"/>
            <a:ext cx="0" cy="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" y="402"/>
            <a:ext cx="41143" cy="0"/>
          </a:xfrm>
        </p:spPr>
        <p:txBody>
          <a:bodyPr/>
          <a:lstStyle>
            <a:lvl1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 kern="1200">
                <a:solidFill>
                  <a:schemeClr val="tx1"/>
                </a:solidFill>
                <a:latin typeface="+mj-lt"/>
                <a:ea typeface="ＭＳ Ｐゴシック" pitchFamily="-65" charset="-128"/>
                <a:cs typeface="ＭＳ Ｐゴシック" pitchFamily="-110" charset="-128"/>
              </a:defRPr>
            </a:lvl1pPr>
            <a:lvl2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2pPr>
            <a:lvl3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3pPr>
            <a:lvl4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4pPr>
            <a:lvl5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5pPr>
            <a:lvl6pPr marL="812271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1624544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2436815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3249087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algn="l"/>
            <a:r>
              <a:rPr lang="en-US" sz="3960" b="1">
                <a:solidFill>
                  <a:srgbClr val="006200"/>
                </a:solidFill>
              </a:rPr>
              <a:t> </a:t>
            </a:r>
            <a:endParaRPr lang="en-US" sz="3960" b="1" dirty="0">
              <a:solidFill>
                <a:srgbClr val="006200"/>
              </a:solidFill>
            </a:endParaRPr>
          </a:p>
        </p:txBody>
      </p:sp>
      <p:sp>
        <p:nvSpPr>
          <p:cNvPr id="21" name="Slide Number Placeholder 3"/>
          <p:cNvSpPr txBox="1">
            <a:spLocks/>
          </p:cNvSpPr>
          <p:nvPr/>
        </p:nvSpPr>
        <p:spPr>
          <a:xfrm>
            <a:off x="0" y="402"/>
            <a:ext cx="0" cy="0"/>
          </a:xfrm>
        </p:spPr>
        <p:txBody>
          <a:bodyPr/>
          <a:lstStyle>
            <a:defPPr>
              <a:defRPr lang="en-US"/>
            </a:defPPr>
            <a:lvl1pPr marL="0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271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4544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6815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49087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61359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73631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85902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98175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107">
              <a:defRPr/>
            </a:pPr>
            <a:fld id="{284E626F-D95F-41FF-A734-30EE4F8F8C29}" type="slidenum">
              <a:rPr lang="en-GB" altLang="nl-NL" sz="12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defTabSz="1097107">
                <a:defRPr/>
              </a:pPr>
              <a:t>14</a:t>
            </a:fld>
            <a:endParaRPr lang="en-GB" altLang="nl-NL" sz="12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402"/>
            <a:ext cx="0" cy="0"/>
          </a:xfrm>
        </p:spPr>
        <p:txBody>
          <a:bodyPr/>
          <a:lstStyle>
            <a:lvl1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 kern="1200">
                <a:solidFill>
                  <a:schemeClr val="tx1"/>
                </a:solidFill>
                <a:latin typeface="+mj-lt"/>
                <a:ea typeface="ＭＳ Ｐゴシック" pitchFamily="-65" charset="-128"/>
                <a:cs typeface="ＭＳ Ｐゴシック" pitchFamily="-110" charset="-128"/>
              </a:defRPr>
            </a:lvl1pPr>
            <a:lvl2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2pPr>
            <a:lvl3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3pPr>
            <a:lvl4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4pPr>
            <a:lvl5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5pPr>
            <a:lvl6pPr marL="812271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1624544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2436815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3249087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en-US" sz="7109"/>
              <a:t> </a:t>
            </a:r>
            <a:endParaRPr lang="en-US" sz="7109" dirty="0"/>
          </a:p>
        </p:txBody>
      </p:sp>
      <p:sp>
        <p:nvSpPr>
          <p:cNvPr id="24" name="Retângulo 119">
            <a:extLst>
              <a:ext uri="{FF2B5EF4-FFF2-40B4-BE49-F238E27FC236}">
                <a16:creationId xmlns:a16="http://schemas.microsoft.com/office/drawing/2014/main" id="{F109B0A3-0FE0-4CBA-89B3-5C72E42B5D0C}"/>
              </a:ext>
            </a:extLst>
          </p:cNvPr>
          <p:cNvSpPr/>
          <p:nvPr/>
        </p:nvSpPr>
        <p:spPr>
          <a:xfrm>
            <a:off x="219565" y="110694"/>
            <a:ext cx="14338264" cy="90227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22604">
              <a:defRPr/>
            </a:pPr>
            <a:r>
              <a:rPr lang="en-US" sz="3599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SUPPORT</a:t>
            </a:r>
            <a:endParaRPr lang="en-GB" sz="3599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034" y="2066288"/>
            <a:ext cx="3582411" cy="24472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720" y="4653270"/>
            <a:ext cx="3568725" cy="24516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14"/>
          <a:stretch/>
        </p:blipFill>
        <p:spPr>
          <a:xfrm>
            <a:off x="5056302" y="2066289"/>
            <a:ext cx="3669210" cy="24472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302" y="4657632"/>
            <a:ext cx="3669210" cy="24473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73" y="2054426"/>
            <a:ext cx="3800630" cy="24590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6" name="TextBox 45"/>
          <p:cNvSpPr txBox="1"/>
          <p:nvPr/>
        </p:nvSpPr>
        <p:spPr>
          <a:xfrm>
            <a:off x="1064873" y="1100055"/>
            <a:ext cx="7660639" cy="923330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VND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vi-VN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Millions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7" t="3133" r="13968"/>
          <a:stretch/>
        </p:blipFill>
        <p:spPr>
          <a:xfrm>
            <a:off x="1064873" y="4653270"/>
            <a:ext cx="3800630" cy="24516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9673034" y="1094459"/>
            <a:ext cx="3582411" cy="861774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Masks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40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0" y="402"/>
            <a:ext cx="0" cy="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" y="402"/>
            <a:ext cx="41143" cy="0"/>
          </a:xfrm>
        </p:spPr>
        <p:txBody>
          <a:bodyPr/>
          <a:lstStyle>
            <a:lvl1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 kern="1200">
                <a:solidFill>
                  <a:schemeClr val="tx1"/>
                </a:solidFill>
                <a:latin typeface="+mj-lt"/>
                <a:ea typeface="ＭＳ Ｐゴシック" pitchFamily="-65" charset="-128"/>
                <a:cs typeface="ＭＳ Ｐゴシック" pitchFamily="-110" charset="-128"/>
              </a:defRPr>
            </a:lvl1pPr>
            <a:lvl2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2pPr>
            <a:lvl3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3pPr>
            <a:lvl4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4pPr>
            <a:lvl5pPr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110" charset="-128"/>
              </a:defRPr>
            </a:lvl5pPr>
            <a:lvl6pPr marL="812271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1624544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2436815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3249087" algn="ctr" defTabSz="812271" rtl="0" eaLnBrk="1" fontAlgn="base" hangingPunct="1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algn="l"/>
            <a:r>
              <a:rPr lang="en-US" sz="3960" b="1">
                <a:solidFill>
                  <a:srgbClr val="006200"/>
                </a:solidFill>
              </a:rPr>
              <a:t> </a:t>
            </a:r>
            <a:endParaRPr lang="en-US" sz="3960" b="1" dirty="0">
              <a:solidFill>
                <a:srgbClr val="0062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46536" y="1349462"/>
            <a:ext cx="4556438" cy="769441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 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millions</a:t>
            </a:r>
            <a:endParaRPr lang="en-US" sz="348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119">
            <a:extLst>
              <a:ext uri="{FF2B5EF4-FFF2-40B4-BE49-F238E27FC236}">
                <a16:creationId xmlns:a16="http://schemas.microsoft.com/office/drawing/2014/main" id="{F109B0A3-0FE0-4CBA-89B3-5C72E42B5D0C}"/>
              </a:ext>
            </a:extLst>
          </p:cNvPr>
          <p:cNvSpPr/>
          <p:nvPr/>
        </p:nvSpPr>
        <p:spPr>
          <a:xfrm>
            <a:off x="1346536" y="127550"/>
            <a:ext cx="11665891" cy="90227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22604">
              <a:defRPr/>
            </a:pPr>
            <a:r>
              <a:rPr lang="en-GB" sz="3599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FROM HEINEKEN N.V</a:t>
            </a:r>
            <a:endParaRPr lang="en-GB" sz="3599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537" y="2275113"/>
            <a:ext cx="4556438" cy="4506053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015800" y="2391225"/>
            <a:ext cx="2946400" cy="3545120"/>
            <a:chOff x="-1057331" y="4160610"/>
            <a:chExt cx="9194800" cy="785221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/>
            <a:srcRect t="36419" r="21880" b="35062"/>
            <a:stretch/>
          </p:blipFill>
          <p:spPr>
            <a:xfrm>
              <a:off x="-1042486" y="4160610"/>
              <a:ext cx="9164064" cy="188179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/>
            <a:srcRect l="15829" t="29259" r="33894" b="12346"/>
            <a:stretch/>
          </p:blipFill>
          <p:spPr>
            <a:xfrm>
              <a:off x="-1057331" y="6005724"/>
              <a:ext cx="9194800" cy="60071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24579" t="44568" r="45223" b="13950"/>
          <a:stretch/>
        </p:blipFill>
        <p:spPr>
          <a:xfrm>
            <a:off x="10250043" y="2280385"/>
            <a:ext cx="2976554" cy="229991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923314" y="1376604"/>
            <a:ext cx="6077773" cy="769441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400" dirty="0" smtClean="0"/>
              <a:t>NO</a:t>
            </a:r>
            <a:r>
              <a:rPr lang="en-US" dirty="0" smtClean="0"/>
              <a:t> layoffs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57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294" y="150633"/>
            <a:ext cx="2971800" cy="1238251"/>
          </a:xfrm>
        </p:spPr>
      </p:pic>
      <p:sp>
        <p:nvSpPr>
          <p:cNvPr id="4" name="Text Placeholder 1"/>
          <p:cNvSpPr txBox="1">
            <a:spLocks/>
          </p:cNvSpPr>
          <p:nvPr/>
        </p:nvSpPr>
        <p:spPr>
          <a:xfrm>
            <a:off x="6135510" y="6436641"/>
            <a:ext cx="2063546" cy="504346"/>
          </a:xfrm>
        </p:spPr>
        <p:txBody>
          <a:bodyPr/>
          <a:lstStyle>
            <a:defPPr>
              <a:defRPr lang="en-US"/>
            </a:defPPr>
            <a:lvl1pPr marL="0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271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4544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6815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49087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61359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73631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85902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98175" algn="l" defTabSz="812271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 b="1" dirty="0" smtClean="0">
                <a:solidFill>
                  <a:srgbClr val="0761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en-US" sz="2700" dirty="0">
              <a:solidFill>
                <a:srgbClr val="0761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F:\_design_\Heineken\2020\Sustainability Report 2020\slideshow\Asset 29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846" y="1057993"/>
            <a:ext cx="5297057" cy="527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F:\_design_\Heineken\2020\Sustainability Report 2020\slideshow\Asset 39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41" y="376683"/>
            <a:ext cx="7648975" cy="72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5A21DD0-3BF0-5249-B6BA-57FCA240971D}" type="slidenum">
              <a:rPr lang="en-US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pPr/>
              <a:t>1</a:t>
            </a:fld>
            <a:endParaRPr lang="en-US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45" name="Picture 4" descr="F:\_design_\Heineken\2018\Sustainability Report\Presentation\sources\map.png"/>
          <p:cNvPicPr>
            <a:picLocks noChangeAspect="1" noChangeArrowheads="1"/>
          </p:cNvPicPr>
          <p:nvPr/>
        </p:nvPicPr>
        <p:blipFill rotWithShape="1">
          <a:blip r:embed="rId3"/>
          <a:srcRect r="43085"/>
          <a:stretch/>
        </p:blipFill>
        <p:spPr bwMode="auto">
          <a:xfrm>
            <a:off x="4987356" y="846157"/>
            <a:ext cx="5048448" cy="5044748"/>
          </a:xfrm>
          <a:prstGeom prst="rect">
            <a:avLst/>
          </a:prstGeom>
          <a:noFill/>
        </p:spPr>
      </p:pic>
      <p:pic>
        <p:nvPicPr>
          <p:cNvPr id="2054" name="Picture 6" descr="F:\_design_\Heineken\2020\Sustainability Report 2020\slideshow\Asset 24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291" y="1182943"/>
            <a:ext cx="2420820" cy="226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F:\_design_\Heineken\2020\Sustainability Report 2020\slideshow\Asset 24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401" y="3705317"/>
            <a:ext cx="2426710" cy="226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:\_design_\Heineken\2020\Sustainability Report 2020\slideshow\Asset 24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591" y="1182943"/>
            <a:ext cx="2429654" cy="226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F:\_design_\Heineken\2020\Sustainability Report 2020\slideshow\Asset 24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591" y="3705317"/>
            <a:ext cx="2426710" cy="226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_design_\Heineken\2020\Sustainability Report 2020\slideshow\Brands botte line up_Mar 25-202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872" y="6166967"/>
            <a:ext cx="4152528" cy="116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41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559" b="100000" l="21797" r="76250">
                        <a14:foregroundMark x1="53828" y1="98828" x2="65938" y2="99316"/>
                      </a14:backgroundRemoval>
                    </a14:imgEffect>
                  </a14:imgLayer>
                </a14:imgProps>
              </a:ext>
            </a:extLst>
          </a:blip>
          <a:srcRect l="22241" t="22684" r="24013" b="2012"/>
          <a:stretch/>
        </p:blipFill>
        <p:spPr>
          <a:xfrm>
            <a:off x="46206" y="987655"/>
            <a:ext cx="7015117" cy="72537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61323" y="3730182"/>
            <a:ext cx="6998676" cy="12741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384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SUSTAINABILITY RISKS &amp; OPPORTUNITY MAPPING</a:t>
            </a:r>
          </a:p>
        </p:txBody>
      </p:sp>
    </p:spTree>
    <p:extLst>
      <p:ext uri="{BB962C8B-B14F-4D97-AF65-F5344CB8AC3E}">
        <p14:creationId xmlns:p14="http://schemas.microsoft.com/office/powerpoint/2010/main" val="378865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_design_\Heineken\2020\Sustainability Report 2020\slideshow\Asset 39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41" y="376683"/>
            <a:ext cx="7642899" cy="72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5A21DD0-3BF0-5249-B6BA-57FCA240971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098" name="Picture 2" descr="F:\_design_\Heineken\2020\Sustainability Report 2020\slideshow\wetransfer-73ec5d\media\image2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" t="5211"/>
          <a:stretch/>
        </p:blipFill>
        <p:spPr bwMode="auto">
          <a:xfrm>
            <a:off x="313870" y="1593669"/>
            <a:ext cx="8843191" cy="58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289353" y="1566091"/>
            <a:ext cx="5686213" cy="460589"/>
          </a:xfrm>
        </p:spPr>
        <p:txBody>
          <a:bodyPr/>
          <a:lstStyle/>
          <a:p>
            <a:pPr lvl="0"/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STRATEGY AND REPORT MATRIX</a:t>
            </a:r>
            <a:endParaRPr lang="en-US" sz="1800" dirty="0">
              <a:solidFill>
                <a:schemeClr val="accent3">
                  <a:lumMod val="50000"/>
                </a:scheme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1026" name="Picture 2" descr="F:\_design_\Heineken\2020\Sustainability Report 2020\slideshow\ke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413" y="1566091"/>
            <a:ext cx="5628127" cy="502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3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F:\_design_\Heineken\2020\Sustainability Report 2020\slideshow\Asset 39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41" y="376044"/>
            <a:ext cx="7642905" cy="73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5A21DD0-3BF0-5249-B6BA-57FCA240971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122" name="Picture 2" descr="F:\_design_\Heineken\2020\Sustainability Report 2020\slideshow\peop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346" y="1198823"/>
            <a:ext cx="4093255" cy="603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_design_\Heineken\2020\Sustainability Report 2020\slideshow\plan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579" y="1198823"/>
            <a:ext cx="4093255" cy="603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_design_\Heineken\2020\Sustainability Report 2020\slideshow\prosperit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81" y="1198823"/>
            <a:ext cx="4093255" cy="603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F:\_design_\Heineken\2020\Sustainability Report 2020\slideshow\wetransfer-73ec5d\media\image2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489" y="4214784"/>
            <a:ext cx="3723434" cy="279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_design_\Heineken\2020\Sustainability Report 2020\slideshow\shutterstock_62757195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38"/>
          <a:stretch/>
        </p:blipFill>
        <p:spPr bwMode="auto">
          <a:xfrm>
            <a:off x="1132192" y="4214784"/>
            <a:ext cx="3634362" cy="279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_design_\Heineken\2020\Sustainability Report 2020\docs\Photos for SR19\Road Safety BP - Do Thanh Luan\helmet(9)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1"/>
          <a:stretch/>
        </p:blipFill>
        <p:spPr bwMode="auto">
          <a:xfrm>
            <a:off x="5632317" y="4214784"/>
            <a:ext cx="3657598" cy="279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07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5A21DD0-3BF0-5249-B6BA-57FCA240971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98286" y="2817838"/>
            <a:ext cx="4799051" cy="212365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SUSTAINABILITY HIGHLIGHTS</a:t>
            </a:r>
            <a:endParaRPr lang="en-US" sz="4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280" y="-235133"/>
            <a:ext cx="8225439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7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73451" y="3423566"/>
            <a:ext cx="2462534" cy="62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8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#1 </a:t>
            </a:r>
            <a:r>
              <a:rPr lang="en-US" sz="216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in </a:t>
            </a:r>
            <a:r>
              <a:rPr lang="en-US" sz="216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2017 &amp; 2018</a:t>
            </a:r>
          </a:p>
        </p:txBody>
      </p:sp>
      <p:sp>
        <p:nvSpPr>
          <p:cNvPr id="8" name="Rectangle 7"/>
          <p:cNvSpPr/>
          <p:nvPr/>
        </p:nvSpPr>
        <p:spPr>
          <a:xfrm>
            <a:off x="1366762" y="3423566"/>
            <a:ext cx="1577676" cy="62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8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#3 </a:t>
            </a:r>
            <a:r>
              <a:rPr lang="en-US" sz="216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in </a:t>
            </a:r>
            <a:r>
              <a:rPr lang="en-US" sz="216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2016</a:t>
            </a:r>
          </a:p>
        </p:txBody>
      </p:sp>
      <p:sp>
        <p:nvSpPr>
          <p:cNvPr id="9" name="Rectangle 8"/>
          <p:cNvSpPr/>
          <p:nvPr/>
        </p:nvSpPr>
        <p:spPr>
          <a:xfrm>
            <a:off x="11431024" y="3493918"/>
            <a:ext cx="1577676" cy="62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8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#2 </a:t>
            </a:r>
            <a:r>
              <a:rPr lang="en-US" sz="216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in </a:t>
            </a:r>
            <a:r>
              <a:rPr lang="en-US" sz="216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2019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88" y="1270829"/>
            <a:ext cx="3340939" cy="23743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7316" y="1168065"/>
            <a:ext cx="3443152" cy="24510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80088" y="411204"/>
            <a:ext cx="6766596" cy="5355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88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HEINEKEN VIETNAM &amp; CSI RANKING</a:t>
            </a:r>
            <a:endParaRPr lang="en-US" sz="288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HEINEKEN Vietnam Brewery ranks third in Vietnam's 100 Most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0"/>
          <a:stretch/>
        </p:blipFill>
        <p:spPr bwMode="auto">
          <a:xfrm>
            <a:off x="710176" y="4514609"/>
            <a:ext cx="2880763" cy="208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eineken Vietnam again the most sustainable manufacturer in Vietna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" r="3187"/>
          <a:stretch/>
        </p:blipFill>
        <p:spPr bwMode="auto">
          <a:xfrm>
            <a:off x="7067323" y="4514609"/>
            <a:ext cx="3018706" cy="208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eineken Vietnam the country's most sustainabile manufacture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" r="9716"/>
          <a:stretch/>
        </p:blipFill>
        <p:spPr bwMode="auto">
          <a:xfrm>
            <a:off x="4447229" y="4566674"/>
            <a:ext cx="2606040" cy="203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EINEKEN Việt Nam được vinh danh trong top 3 doanh nghiệp phát triển bền vững nhất Việt Nam năm thứ 4 liên tiếp theo xếp hạng của Phòng Thương Mại và Công nghiệp Việt Nam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" r="4403"/>
          <a:stretch/>
        </p:blipFill>
        <p:spPr bwMode="auto">
          <a:xfrm>
            <a:off x="10942320" y="4654870"/>
            <a:ext cx="3108961" cy="196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0596747" y="1288087"/>
            <a:ext cx="3454534" cy="2223368"/>
            <a:chOff x="10596747" y="1288087"/>
            <a:chExt cx="3454534" cy="222336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6747" y="1288087"/>
              <a:ext cx="3454534" cy="222336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509" b="15060"/>
            <a:stretch/>
          </p:blipFill>
          <p:spPr>
            <a:xfrm>
              <a:off x="11961849" y="1883900"/>
              <a:ext cx="723637" cy="4383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0023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5A21DD0-3BF0-5249-B6BA-57FCA240971D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26" name="Picture 2" descr="F:\_design_\Heineken\2020\Sustainability Report 2020\slideshow\Asset 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536" y="112927"/>
            <a:ext cx="12939713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82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559" b="100000" l="21797" r="76250">
                        <a14:foregroundMark x1="53828" y1="98828" x2="65938" y2="99316"/>
                      </a14:backgroundRemoval>
                    </a14:imgEffect>
                  </a14:imgLayer>
                </a14:imgProps>
              </a:ext>
            </a:extLst>
          </a:blip>
          <a:srcRect l="22241" t="22684" r="24013" b="2012"/>
          <a:stretch/>
        </p:blipFill>
        <p:spPr>
          <a:xfrm>
            <a:off x="46206" y="987655"/>
            <a:ext cx="7015117" cy="72537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87152" y="3902822"/>
            <a:ext cx="6998676" cy="12741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384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AGILITY THROUGH COVID</a:t>
            </a:r>
          </a:p>
        </p:txBody>
      </p:sp>
    </p:spTree>
    <p:extLst>
      <p:ext uri="{BB962C8B-B14F-4D97-AF65-F5344CB8AC3E}">
        <p14:creationId xmlns:p14="http://schemas.microsoft.com/office/powerpoint/2010/main" val="18233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EE85549239214D9F9DB6FA6621D802" ma:contentTypeVersion="0" ma:contentTypeDescription="Create a new document." ma:contentTypeScope="" ma:versionID="9cf8ed343bb1b5b837b0ad3a3378959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CEC9A8-9743-43AA-9E8F-751700F18FE1}">
  <ds:schemaRefs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78E2D5E3-944E-4C7A-A139-DD6109B74F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BB61D81-637B-48C7-9386-68452DAFDB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2529</TotalTime>
  <Words>289</Words>
  <Application>Microsoft Office PowerPoint</Application>
  <PresentationFormat>Custom</PresentationFormat>
  <Paragraphs>81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ＭＳ Ｐゴシック</vt:lpstr>
      <vt:lpstr>Arial</vt:lpstr>
      <vt:lpstr>Calibri</vt:lpstr>
      <vt:lpstr>HEINEKEN Core</vt:lpstr>
      <vt:lpstr>HEINEKEN Core ExtraBold</vt:lpstr>
      <vt:lpstr>Lucida Sans</vt:lpstr>
      <vt:lpstr>Lucida Sans Unicode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PowerPoint Presentation</vt:lpstr>
    </vt:vector>
  </TitlesOfParts>
  <Company>cowan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Apple1</dc:creator>
  <cp:lastModifiedBy>Bui Thi Loan</cp:lastModifiedBy>
  <cp:revision>170</cp:revision>
  <dcterms:created xsi:type="dcterms:W3CDTF">2016-08-08T08:29:10Z</dcterms:created>
  <dcterms:modified xsi:type="dcterms:W3CDTF">2020-09-21T02:46:02Z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0x0101004CEE85549239214D9F9DB6FA6621D802</vt:lpwstr>
  </property>
  <property fmtid="{D5CDD505-2E9C-101B-9397-08002B2CF9AE}" pid="3" name="MSIP_Label_73f9747b-1aca-40c2-8e4d-cea4471c0686_Enabled">
    <vt:lpwstr>True</vt:lpwstr>
  </property>
  <property fmtid="{D5CDD505-2E9C-101B-9397-08002B2CF9AE}" pid="4" name="MSIP_Label_73f9747b-1aca-40c2-8e4d-cea4471c0686_SiteId">
    <vt:lpwstr>66e853de-ece3-44dd-9d66-ee6bdf4159d4</vt:lpwstr>
  </property>
  <property fmtid="{D5CDD505-2E9C-101B-9397-08002B2CF9AE}" pid="5" name="MSIP_Label_73f9747b-1aca-40c2-8e4d-cea4471c0686_Owner">
    <vt:lpwstr>DAOM02@heiway.net</vt:lpwstr>
  </property>
  <property fmtid="{D5CDD505-2E9C-101B-9397-08002B2CF9AE}" pid="6" name="MSIP_Label_73f9747b-1aca-40c2-8e4d-cea4471c0686_SetDate">
    <vt:lpwstr>2019-01-04T08:22:10.9104895Z</vt:lpwstr>
  </property>
  <property fmtid="{D5CDD505-2E9C-101B-9397-08002B2CF9AE}" pid="7" name="MSIP_Label_73f9747b-1aca-40c2-8e4d-cea4471c0686_Name">
    <vt:lpwstr>Sensitive</vt:lpwstr>
  </property>
  <property fmtid="{D5CDD505-2E9C-101B-9397-08002B2CF9AE}" pid="8" name="MSIP_Label_73f9747b-1aca-40c2-8e4d-cea4471c0686_Application">
    <vt:lpwstr>Microsoft Azure Information Protection</vt:lpwstr>
  </property>
  <property fmtid="{D5CDD505-2E9C-101B-9397-08002B2CF9AE}" pid="9" name="MSIP_Label_73f9747b-1aca-40c2-8e4d-cea4471c0686_Extended_MSFT_Method">
    <vt:lpwstr>Automatic</vt:lpwstr>
  </property>
  <property fmtid="{D5CDD505-2E9C-101B-9397-08002B2CF9AE}" pid="10" name="Sensitivity">
    <vt:lpwstr>Sensitive</vt:lpwstr>
  </property>
</Properties>
</file>